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79" r:id="rId2"/>
    <p:sldId id="357" r:id="rId3"/>
    <p:sldId id="312" r:id="rId4"/>
    <p:sldId id="367" r:id="rId5"/>
    <p:sldId id="366" r:id="rId6"/>
    <p:sldId id="368" r:id="rId7"/>
    <p:sldId id="369" r:id="rId8"/>
    <p:sldId id="323" r:id="rId9"/>
    <p:sldId id="347" r:id="rId10"/>
    <p:sldId id="350" r:id="rId11"/>
    <p:sldId id="351" r:id="rId12"/>
    <p:sldId id="352" r:id="rId13"/>
    <p:sldId id="353" r:id="rId14"/>
    <p:sldId id="354" r:id="rId15"/>
    <p:sldId id="355" r:id="rId16"/>
    <p:sldId id="362" r:id="rId17"/>
    <p:sldId id="363" r:id="rId18"/>
    <p:sldId id="359" r:id="rId19"/>
    <p:sldId id="360" r:id="rId20"/>
    <p:sldId id="361" r:id="rId21"/>
    <p:sldId id="358" r:id="rId22"/>
    <p:sldId id="348" r:id="rId23"/>
    <p:sldId id="285" r:id="rId24"/>
    <p:sldId id="345" r:id="rId25"/>
    <p:sldId id="329" r:id="rId26"/>
    <p:sldId id="287" r:id="rId27"/>
    <p:sldId id="364" r:id="rId28"/>
    <p:sldId id="365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339933"/>
    <a:srgbClr val="339966"/>
    <a:srgbClr val="0066CC"/>
    <a:srgbClr val="0066FF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4" autoAdjust="0"/>
    <p:restoredTop sz="92883" autoAdjust="0"/>
  </p:normalViewPr>
  <p:slideViewPr>
    <p:cSldViewPr>
      <p:cViewPr>
        <p:scale>
          <a:sx n="71" d="100"/>
          <a:sy n="71" d="100"/>
        </p:scale>
        <p:origin x="-80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NEIL-TOSH\health-new\Volunteers\Ben\ForumGrowthGraphs-Mar'15.xlsx" TargetMode="External"/><Relationship Id="rId2" Type="http://schemas.openxmlformats.org/officeDocument/2006/relationships/image" Target="../media/image11.png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NEIL-TOSH\health-new\Volunteers\Ben\ForumGrowthGraphs-Mar'15.xlsx" TargetMode="External"/><Relationship Id="rId2" Type="http://schemas.openxmlformats.org/officeDocument/2006/relationships/image" Target="../media/image13.png"/><Relationship Id="rId1" Type="http://schemas.openxmlformats.org/officeDocument/2006/relationships/themeOverride" Target="../theme/themeOverrid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NEIL-TOSH\health-new\Volunteers\Ben\ForumGrowthGraphs-Mar'15.xlsx" TargetMode="External"/><Relationship Id="rId2" Type="http://schemas.openxmlformats.org/officeDocument/2006/relationships/image" Target="../media/image16.png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NEIL-TOSH\health-new\Volunteers\Ben\ForumGrowthGraphs-Mar'15.xlsx" TargetMode="External"/><Relationship Id="rId2" Type="http://schemas.openxmlformats.org/officeDocument/2006/relationships/image" Target="../media/image17.png"/><Relationship Id="rId1" Type="http://schemas.openxmlformats.org/officeDocument/2006/relationships/themeOverride" Target="../theme/themeOverride4.xml"/><Relationship Id="rId4" Type="http://schemas.openxmlformats.org/officeDocument/2006/relationships/chartUserShapes" Target="../drawings/drawing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NEIL-TOSH\health-new\Volunteers\Ben\ForumGrowthGraphs-Mar'15.xlsx" TargetMode="External"/><Relationship Id="rId2" Type="http://schemas.openxmlformats.org/officeDocument/2006/relationships/image" Target="../media/image19.png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790332458442753"/>
          <c:y val="0.23751735199766738"/>
          <c:w val="0.7325846456692916"/>
          <c:h val="0.63301889450445381"/>
        </c:manualLayout>
      </c:layout>
      <c:lineChart>
        <c:grouping val="standard"/>
        <c:varyColors val="0"/>
        <c:ser>
          <c:idx val="0"/>
          <c:order val="0"/>
          <c:tx>
            <c:strRef>
              <c:f>Data!$C$1</c:f>
              <c:strCache>
                <c:ptCount val="1"/>
                <c:pt idx="0">
                  <c:v>HIFA</c:v>
                </c:pt>
              </c:strCache>
            </c:strRef>
          </c:tx>
          <c:spPr>
            <a:ln w="63500"/>
          </c:spPr>
          <c:marker>
            <c:symbol val="none"/>
          </c:marker>
          <c:cat>
            <c:numRef>
              <c:f>Data!$B$2:$B$40</c:f>
              <c:numCache>
                <c:formatCode>0</c:formatCode>
                <c:ptCount val="39"/>
                <c:pt idx="0" formatCode="General">
                  <c:v>2006</c:v>
                </c:pt>
                <c:pt idx="1">
                  <c:v>2006</c:v>
                </c:pt>
                <c:pt idx="2" formatCode="General">
                  <c:v>2006</c:v>
                </c:pt>
                <c:pt idx="3" formatCode="General">
                  <c:v>2007</c:v>
                </c:pt>
                <c:pt idx="4" formatCode="General">
                  <c:v>2007</c:v>
                </c:pt>
                <c:pt idx="5" formatCode="General">
                  <c:v>2007</c:v>
                </c:pt>
                <c:pt idx="6" formatCode="General">
                  <c:v>2007</c:v>
                </c:pt>
                <c:pt idx="7" formatCode="General">
                  <c:v>2008</c:v>
                </c:pt>
                <c:pt idx="8" formatCode="General">
                  <c:v>2008</c:v>
                </c:pt>
                <c:pt idx="9" formatCode="General">
                  <c:v>2008</c:v>
                </c:pt>
                <c:pt idx="10" formatCode="General">
                  <c:v>2008</c:v>
                </c:pt>
                <c:pt idx="11" formatCode="General">
                  <c:v>2009</c:v>
                </c:pt>
                <c:pt idx="12" formatCode="General">
                  <c:v>2009</c:v>
                </c:pt>
                <c:pt idx="13" formatCode="General">
                  <c:v>2009</c:v>
                </c:pt>
                <c:pt idx="14" formatCode="General">
                  <c:v>2009</c:v>
                </c:pt>
                <c:pt idx="15" formatCode="General">
                  <c:v>2010</c:v>
                </c:pt>
                <c:pt idx="16" formatCode="General">
                  <c:v>2010</c:v>
                </c:pt>
                <c:pt idx="17" formatCode="General">
                  <c:v>2010</c:v>
                </c:pt>
                <c:pt idx="18" formatCode="General">
                  <c:v>2010</c:v>
                </c:pt>
                <c:pt idx="19" formatCode="General">
                  <c:v>2011</c:v>
                </c:pt>
                <c:pt idx="20" formatCode="General">
                  <c:v>2011</c:v>
                </c:pt>
                <c:pt idx="21" formatCode="General">
                  <c:v>2011</c:v>
                </c:pt>
                <c:pt idx="22" formatCode="General">
                  <c:v>2011</c:v>
                </c:pt>
                <c:pt idx="23" formatCode="General">
                  <c:v>2012</c:v>
                </c:pt>
                <c:pt idx="24" formatCode="General">
                  <c:v>2012</c:v>
                </c:pt>
                <c:pt idx="25" formatCode="General">
                  <c:v>2012</c:v>
                </c:pt>
                <c:pt idx="26" formatCode="General">
                  <c:v>2012</c:v>
                </c:pt>
                <c:pt idx="27" formatCode="General">
                  <c:v>2013</c:v>
                </c:pt>
                <c:pt idx="28" formatCode="General">
                  <c:v>2013</c:v>
                </c:pt>
                <c:pt idx="29" formatCode="General">
                  <c:v>2013</c:v>
                </c:pt>
                <c:pt idx="30" formatCode="General">
                  <c:v>2013</c:v>
                </c:pt>
                <c:pt idx="31" formatCode="General">
                  <c:v>2014</c:v>
                </c:pt>
                <c:pt idx="32" formatCode="General">
                  <c:v>2014</c:v>
                </c:pt>
                <c:pt idx="33" formatCode="General">
                  <c:v>2014</c:v>
                </c:pt>
                <c:pt idx="34" formatCode="General">
                  <c:v>2014</c:v>
                </c:pt>
                <c:pt idx="35" formatCode="General">
                  <c:v>2015</c:v>
                </c:pt>
                <c:pt idx="36" formatCode="General">
                  <c:v>2015</c:v>
                </c:pt>
                <c:pt idx="37" formatCode="General">
                  <c:v>2015</c:v>
                </c:pt>
                <c:pt idx="38" formatCode="General">
                  <c:v>2015</c:v>
                </c:pt>
              </c:numCache>
            </c:numRef>
          </c:cat>
          <c:val>
            <c:numRef>
              <c:f>Data!$C$2:$C$40</c:f>
              <c:numCache>
                <c:formatCode>General</c:formatCode>
                <c:ptCount val="39"/>
                <c:pt idx="1">
                  <c:v>0</c:v>
                </c:pt>
                <c:pt idx="2">
                  <c:v>416</c:v>
                </c:pt>
                <c:pt idx="3">
                  <c:v>440</c:v>
                </c:pt>
                <c:pt idx="4">
                  <c:v>515</c:v>
                </c:pt>
                <c:pt idx="5">
                  <c:v>798</c:v>
                </c:pt>
                <c:pt idx="6">
                  <c:v>834</c:v>
                </c:pt>
                <c:pt idx="7">
                  <c:v>900</c:v>
                </c:pt>
                <c:pt idx="8">
                  <c:v>1265</c:v>
                </c:pt>
                <c:pt idx="9">
                  <c:v>1342</c:v>
                </c:pt>
                <c:pt idx="10">
                  <c:v>1588</c:v>
                </c:pt>
                <c:pt idx="11">
                  <c:v>1784</c:v>
                </c:pt>
                <c:pt idx="12">
                  <c:v>1997</c:v>
                </c:pt>
                <c:pt idx="13">
                  <c:v>2152</c:v>
                </c:pt>
                <c:pt idx="14">
                  <c:v>2374</c:v>
                </c:pt>
                <c:pt idx="15">
                  <c:v>2484</c:v>
                </c:pt>
                <c:pt idx="16">
                  <c:v>2716</c:v>
                </c:pt>
                <c:pt idx="17">
                  <c:v>2835</c:v>
                </c:pt>
                <c:pt idx="18">
                  <c:v>2975</c:v>
                </c:pt>
                <c:pt idx="19">
                  <c:v>3500</c:v>
                </c:pt>
                <c:pt idx="22">
                  <c:v>4390</c:v>
                </c:pt>
                <c:pt idx="26">
                  <c:v>5719</c:v>
                </c:pt>
                <c:pt idx="30">
                  <c:v>6682</c:v>
                </c:pt>
                <c:pt idx="33">
                  <c:v>7482</c:v>
                </c:pt>
                <c:pt idx="35">
                  <c:v>8019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792896"/>
        <c:axId val="27794432"/>
      </c:lineChart>
      <c:catAx>
        <c:axId val="27792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s-CR"/>
          </a:p>
        </c:txPr>
        <c:crossAx val="27794432"/>
        <c:crosses val="autoZero"/>
        <c:auto val="0"/>
        <c:lblAlgn val="ctr"/>
        <c:lblOffset val="100"/>
        <c:tickLblSkip val="4"/>
        <c:noMultiLvlLbl val="0"/>
      </c:catAx>
      <c:valAx>
        <c:axId val="27794432"/>
        <c:scaling>
          <c:orientation val="minMax"/>
        </c:scaling>
        <c:delete val="0"/>
        <c:axPos val="l"/>
        <c:majorGridlines>
          <c:spPr>
            <a:ln>
              <a:solidFill>
                <a:prstClr val="black">
                  <a:tint val="75000"/>
                  <a:shade val="95000"/>
                  <a:satMod val="105000"/>
                  <a:alpha val="25000"/>
                </a:prst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s-CR"/>
          </a:p>
        </c:txPr>
        <c:crossAx val="27792896"/>
        <c:crosses val="autoZero"/>
        <c:crossBetween val="between"/>
      </c:valAx>
      <c:spPr>
        <a:blipFill dpi="0" rotWithShape="1">
          <a:blip xmlns:r="http://schemas.openxmlformats.org/officeDocument/2006/relationships" r:embed="rId2"/>
          <a:srcRect/>
          <a:stretch>
            <a:fillRect l="2000" t="2000" r="62000" b="40000"/>
          </a:stretch>
        </a:blipFill>
      </c:spPr>
    </c:plotArea>
    <c:plotVisOnly val="1"/>
    <c:dispBlanksAs val="span"/>
    <c:showDLblsOverMax val="0"/>
  </c:chart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750207786526691"/>
          <c:y val="0.23763254593175837"/>
          <c:w val="0.73271030183727026"/>
          <c:h val="0.65054636920384967"/>
        </c:manualLayout>
      </c:layout>
      <c:lineChart>
        <c:grouping val="standard"/>
        <c:varyColors val="0"/>
        <c:ser>
          <c:idx val="1"/>
          <c:order val="0"/>
          <c:tx>
            <c:strRef>
              <c:f>Data!$D$1</c:f>
              <c:strCache>
                <c:ptCount val="1"/>
                <c:pt idx="0">
                  <c:v>CHIFA</c:v>
                </c:pt>
              </c:strCache>
            </c:strRef>
          </c:tx>
          <c:spPr>
            <a:ln w="63500">
              <a:solidFill>
                <a:srgbClr val="70AD47">
                  <a:lumMod val="50000"/>
                </a:srgbClr>
              </a:solidFill>
            </a:ln>
          </c:spPr>
          <c:marker>
            <c:symbol val="none"/>
          </c:marker>
          <c:cat>
            <c:numRef>
              <c:f>Data!$B$2:$B$40</c:f>
              <c:numCache>
                <c:formatCode>0</c:formatCode>
                <c:ptCount val="39"/>
                <c:pt idx="0" formatCode="General">
                  <c:v>2006</c:v>
                </c:pt>
                <c:pt idx="1">
                  <c:v>2006</c:v>
                </c:pt>
                <c:pt idx="2" formatCode="General">
                  <c:v>2006</c:v>
                </c:pt>
                <c:pt idx="3" formatCode="General">
                  <c:v>2007</c:v>
                </c:pt>
                <c:pt idx="4" formatCode="General">
                  <c:v>2007</c:v>
                </c:pt>
                <c:pt idx="5" formatCode="General">
                  <c:v>2007</c:v>
                </c:pt>
                <c:pt idx="6" formatCode="General">
                  <c:v>2007</c:v>
                </c:pt>
                <c:pt idx="7" formatCode="General">
                  <c:v>2008</c:v>
                </c:pt>
                <c:pt idx="8" formatCode="General">
                  <c:v>2008</c:v>
                </c:pt>
                <c:pt idx="9" formatCode="General">
                  <c:v>2008</c:v>
                </c:pt>
                <c:pt idx="10" formatCode="General">
                  <c:v>2008</c:v>
                </c:pt>
                <c:pt idx="11" formatCode="General">
                  <c:v>2009</c:v>
                </c:pt>
                <c:pt idx="12" formatCode="General">
                  <c:v>2009</c:v>
                </c:pt>
                <c:pt idx="13" formatCode="General">
                  <c:v>2009</c:v>
                </c:pt>
                <c:pt idx="14" formatCode="General">
                  <c:v>2009</c:v>
                </c:pt>
                <c:pt idx="15" formatCode="General">
                  <c:v>2010</c:v>
                </c:pt>
                <c:pt idx="16" formatCode="General">
                  <c:v>2010</c:v>
                </c:pt>
                <c:pt idx="17" formatCode="General">
                  <c:v>2010</c:v>
                </c:pt>
                <c:pt idx="18" formatCode="General">
                  <c:v>2010</c:v>
                </c:pt>
                <c:pt idx="19" formatCode="General">
                  <c:v>2011</c:v>
                </c:pt>
                <c:pt idx="20" formatCode="General">
                  <c:v>2011</c:v>
                </c:pt>
                <c:pt idx="21" formatCode="General">
                  <c:v>2011</c:v>
                </c:pt>
                <c:pt idx="22" formatCode="General">
                  <c:v>2011</c:v>
                </c:pt>
                <c:pt idx="23" formatCode="General">
                  <c:v>2012</c:v>
                </c:pt>
                <c:pt idx="24" formatCode="General">
                  <c:v>2012</c:v>
                </c:pt>
                <c:pt idx="25" formatCode="General">
                  <c:v>2012</c:v>
                </c:pt>
                <c:pt idx="26" formatCode="General">
                  <c:v>2012</c:v>
                </c:pt>
                <c:pt idx="27" formatCode="General">
                  <c:v>2013</c:v>
                </c:pt>
                <c:pt idx="28" formatCode="General">
                  <c:v>2013</c:v>
                </c:pt>
                <c:pt idx="29" formatCode="General">
                  <c:v>2013</c:v>
                </c:pt>
                <c:pt idx="30" formatCode="General">
                  <c:v>2013</c:v>
                </c:pt>
                <c:pt idx="31" formatCode="General">
                  <c:v>2014</c:v>
                </c:pt>
                <c:pt idx="32" formatCode="General">
                  <c:v>2014</c:v>
                </c:pt>
                <c:pt idx="33" formatCode="General">
                  <c:v>2014</c:v>
                </c:pt>
                <c:pt idx="34" formatCode="General">
                  <c:v>2014</c:v>
                </c:pt>
                <c:pt idx="35" formatCode="General">
                  <c:v>2015</c:v>
                </c:pt>
                <c:pt idx="36" formatCode="General">
                  <c:v>2015</c:v>
                </c:pt>
                <c:pt idx="37" formatCode="General">
                  <c:v>2015</c:v>
                </c:pt>
                <c:pt idx="38" formatCode="General">
                  <c:v>2015</c:v>
                </c:pt>
              </c:numCache>
            </c:numRef>
          </c:cat>
          <c:val>
            <c:numRef>
              <c:f>Data!$D$2:$D$40</c:f>
              <c:numCache>
                <c:formatCode>General</c:formatCode>
                <c:ptCount val="39"/>
                <c:pt idx="0">
                  <c:v>0</c:v>
                </c:pt>
                <c:pt idx="1">
                  <c:v>350</c:v>
                </c:pt>
                <c:pt idx="2">
                  <c:v>420</c:v>
                </c:pt>
                <c:pt idx="3">
                  <c:v>438</c:v>
                </c:pt>
                <c:pt idx="4">
                  <c:v>488</c:v>
                </c:pt>
                <c:pt idx="5">
                  <c:v>602</c:v>
                </c:pt>
                <c:pt idx="6">
                  <c:v>638</c:v>
                </c:pt>
                <c:pt idx="7">
                  <c:v>690</c:v>
                </c:pt>
                <c:pt idx="8">
                  <c:v>928</c:v>
                </c:pt>
                <c:pt idx="9">
                  <c:v>952</c:v>
                </c:pt>
                <c:pt idx="10">
                  <c:v>1041</c:v>
                </c:pt>
                <c:pt idx="11">
                  <c:v>1123</c:v>
                </c:pt>
                <c:pt idx="12">
                  <c:v>1220</c:v>
                </c:pt>
                <c:pt idx="13">
                  <c:v>1254</c:v>
                </c:pt>
                <c:pt idx="14">
                  <c:v>1360</c:v>
                </c:pt>
                <c:pt idx="15">
                  <c:v>1397</c:v>
                </c:pt>
                <c:pt idx="16">
                  <c:v>1439</c:v>
                </c:pt>
                <c:pt idx="17">
                  <c:v>1485</c:v>
                </c:pt>
                <c:pt idx="18">
                  <c:v>1488</c:v>
                </c:pt>
                <c:pt idx="19">
                  <c:v>1550</c:v>
                </c:pt>
                <c:pt idx="22">
                  <c:v>1889</c:v>
                </c:pt>
                <c:pt idx="26">
                  <c:v>2382</c:v>
                </c:pt>
                <c:pt idx="30">
                  <c:v>2633</c:v>
                </c:pt>
                <c:pt idx="33">
                  <c:v>2788</c:v>
                </c:pt>
                <c:pt idx="35">
                  <c:v>2888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079040"/>
        <c:axId val="27080576"/>
      </c:lineChart>
      <c:catAx>
        <c:axId val="27079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s-CR"/>
          </a:p>
        </c:txPr>
        <c:crossAx val="27080576"/>
        <c:crosses val="autoZero"/>
        <c:auto val="0"/>
        <c:lblAlgn val="ctr"/>
        <c:lblOffset val="100"/>
        <c:tickLblSkip val="4"/>
        <c:noMultiLvlLbl val="0"/>
      </c:catAx>
      <c:valAx>
        <c:axId val="27080576"/>
        <c:scaling>
          <c:orientation val="minMax"/>
        </c:scaling>
        <c:delete val="0"/>
        <c:axPos val="l"/>
        <c:majorGridlines>
          <c:spPr>
            <a:ln>
              <a:solidFill>
                <a:prstClr val="black">
                  <a:tint val="75000"/>
                  <a:shade val="95000"/>
                  <a:satMod val="105000"/>
                  <a:alpha val="25000"/>
                </a:prst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s-CR"/>
          </a:p>
        </c:txPr>
        <c:crossAx val="27079040"/>
        <c:crosses val="autoZero"/>
        <c:crossBetween val="between"/>
      </c:valAx>
      <c:spPr>
        <a:blipFill dpi="0" rotWithShape="1">
          <a:blip xmlns:r="http://schemas.openxmlformats.org/officeDocument/2006/relationships" r:embed="rId2"/>
          <a:srcRect/>
          <a:stretch>
            <a:fillRect l="-5000" t="-7000" r="58000" b="33000"/>
          </a:stretch>
        </a:blipFill>
      </c:spPr>
    </c:plotArea>
    <c:plotVisOnly val="1"/>
    <c:dispBlanksAs val="span"/>
    <c:showDLblsOverMax val="0"/>
  </c:chart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821194225721814"/>
          <c:y val="0.237284631087781"/>
          <c:w val="0.7316586832895916"/>
          <c:h val="0.6504845435987181"/>
        </c:manualLayout>
      </c:layout>
      <c:lineChart>
        <c:grouping val="standard"/>
        <c:varyColors val="0"/>
        <c:ser>
          <c:idx val="1"/>
          <c:order val="0"/>
          <c:spPr>
            <a:ln w="63500">
              <a:solidFill>
                <a:srgbClr val="002060"/>
              </a:solidFill>
            </a:ln>
          </c:spPr>
          <c:marker>
            <c:symbol val="none"/>
          </c:marker>
          <c:cat>
            <c:numRef>
              <c:f>Data!$B$15:$B$40</c:f>
              <c:numCache>
                <c:formatCode>General</c:formatCode>
                <c:ptCount val="26"/>
                <c:pt idx="0">
                  <c:v>2009</c:v>
                </c:pt>
                <c:pt idx="1">
                  <c:v>2009</c:v>
                </c:pt>
                <c:pt idx="2">
                  <c:v>2010</c:v>
                </c:pt>
                <c:pt idx="3">
                  <c:v>2010</c:v>
                </c:pt>
                <c:pt idx="4">
                  <c:v>2010</c:v>
                </c:pt>
                <c:pt idx="5">
                  <c:v>2010</c:v>
                </c:pt>
                <c:pt idx="6">
                  <c:v>2011</c:v>
                </c:pt>
                <c:pt idx="7">
                  <c:v>2011</c:v>
                </c:pt>
                <c:pt idx="8">
                  <c:v>2011</c:v>
                </c:pt>
                <c:pt idx="9">
                  <c:v>2011</c:v>
                </c:pt>
                <c:pt idx="10">
                  <c:v>2012</c:v>
                </c:pt>
                <c:pt idx="11">
                  <c:v>2012</c:v>
                </c:pt>
                <c:pt idx="12">
                  <c:v>2012</c:v>
                </c:pt>
                <c:pt idx="13">
                  <c:v>2012</c:v>
                </c:pt>
                <c:pt idx="14">
                  <c:v>2013</c:v>
                </c:pt>
                <c:pt idx="15">
                  <c:v>2013</c:v>
                </c:pt>
                <c:pt idx="16">
                  <c:v>2013</c:v>
                </c:pt>
                <c:pt idx="17">
                  <c:v>2013</c:v>
                </c:pt>
                <c:pt idx="18">
                  <c:v>2014</c:v>
                </c:pt>
                <c:pt idx="19">
                  <c:v>2014</c:v>
                </c:pt>
                <c:pt idx="20">
                  <c:v>2014</c:v>
                </c:pt>
                <c:pt idx="21">
                  <c:v>2014</c:v>
                </c:pt>
                <c:pt idx="22">
                  <c:v>2015</c:v>
                </c:pt>
                <c:pt idx="23">
                  <c:v>2015</c:v>
                </c:pt>
                <c:pt idx="24">
                  <c:v>2015</c:v>
                </c:pt>
                <c:pt idx="25">
                  <c:v>2015</c:v>
                </c:pt>
              </c:numCache>
            </c:numRef>
          </c:cat>
          <c:val>
            <c:numRef>
              <c:f>Data!$F$15:$F$40</c:f>
              <c:numCache>
                <c:formatCode>General</c:formatCode>
                <c:ptCount val="26"/>
                <c:pt idx="0">
                  <c:v>0</c:v>
                </c:pt>
                <c:pt idx="1">
                  <c:v>350</c:v>
                </c:pt>
                <c:pt idx="2">
                  <c:v>516</c:v>
                </c:pt>
                <c:pt idx="3">
                  <c:v>640</c:v>
                </c:pt>
                <c:pt idx="4">
                  <c:v>700</c:v>
                </c:pt>
                <c:pt idx="5">
                  <c:v>1023</c:v>
                </c:pt>
                <c:pt idx="6">
                  <c:v>1100</c:v>
                </c:pt>
                <c:pt idx="9">
                  <c:v>1595</c:v>
                </c:pt>
                <c:pt idx="13">
                  <c:v>1826</c:v>
                </c:pt>
                <c:pt idx="17">
                  <c:v>2001</c:v>
                </c:pt>
                <c:pt idx="20">
                  <c:v>2105</c:v>
                </c:pt>
                <c:pt idx="22">
                  <c:v>2161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110400"/>
        <c:axId val="27751168"/>
      </c:lineChart>
      <c:catAx>
        <c:axId val="27110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s-CR"/>
          </a:p>
        </c:txPr>
        <c:crossAx val="27751168"/>
        <c:crosses val="autoZero"/>
        <c:auto val="0"/>
        <c:lblAlgn val="ctr"/>
        <c:lblOffset val="100"/>
        <c:tickLblSkip val="4"/>
        <c:noMultiLvlLbl val="0"/>
      </c:catAx>
      <c:valAx>
        <c:axId val="27751168"/>
        <c:scaling>
          <c:orientation val="minMax"/>
        </c:scaling>
        <c:delete val="0"/>
        <c:axPos val="l"/>
        <c:majorGridlines>
          <c:spPr>
            <a:ln>
              <a:solidFill>
                <a:prstClr val="black">
                  <a:tint val="75000"/>
                  <a:shade val="95000"/>
                  <a:satMod val="105000"/>
                  <a:alpha val="25000"/>
                </a:prst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s-CR"/>
          </a:p>
        </c:txPr>
        <c:crossAx val="27110400"/>
        <c:crosses val="autoZero"/>
        <c:crossBetween val="between"/>
      </c:valAx>
      <c:spPr>
        <a:blipFill dpi="0" rotWithShape="1">
          <a:blip xmlns:r="http://schemas.openxmlformats.org/officeDocument/2006/relationships" r:embed="rId2"/>
          <a:srcRect/>
          <a:stretch>
            <a:fillRect l="1000" t="2000" r="64000" b="45000"/>
          </a:stretch>
        </a:blipFill>
      </c:spPr>
    </c:plotArea>
    <c:plotVisOnly val="1"/>
    <c:dispBlanksAs val="span"/>
    <c:showDLblsOverMax val="0"/>
  </c:chart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821194225721814"/>
          <c:y val="0.237284631087781"/>
          <c:w val="0.7316586832895916"/>
          <c:h val="0.6504845435987181"/>
        </c:manualLayout>
      </c:layout>
      <c:lineChart>
        <c:grouping val="standard"/>
        <c:varyColors val="0"/>
        <c:ser>
          <c:idx val="1"/>
          <c:order val="0"/>
          <c:spPr>
            <a:ln w="63500">
              <a:solidFill>
                <a:srgbClr val="C00000"/>
              </a:solidFill>
            </a:ln>
          </c:spPr>
          <c:marker>
            <c:symbol val="none"/>
          </c:marker>
          <c:cat>
            <c:numRef>
              <c:f>Data!$B$19:$B$40</c:f>
              <c:numCache>
                <c:formatCode>General</c:formatCode>
                <c:ptCount val="22"/>
                <c:pt idx="0">
                  <c:v>2010</c:v>
                </c:pt>
                <c:pt idx="1">
                  <c:v>2010</c:v>
                </c:pt>
                <c:pt idx="2">
                  <c:v>2011</c:v>
                </c:pt>
                <c:pt idx="3">
                  <c:v>2011</c:v>
                </c:pt>
                <c:pt idx="4">
                  <c:v>2011</c:v>
                </c:pt>
                <c:pt idx="5">
                  <c:v>2011</c:v>
                </c:pt>
                <c:pt idx="6">
                  <c:v>2012</c:v>
                </c:pt>
                <c:pt idx="7">
                  <c:v>2012</c:v>
                </c:pt>
                <c:pt idx="8">
                  <c:v>2012</c:v>
                </c:pt>
                <c:pt idx="9">
                  <c:v>2012</c:v>
                </c:pt>
                <c:pt idx="10">
                  <c:v>2013</c:v>
                </c:pt>
                <c:pt idx="11">
                  <c:v>2013</c:v>
                </c:pt>
                <c:pt idx="12">
                  <c:v>2013</c:v>
                </c:pt>
                <c:pt idx="13">
                  <c:v>2013</c:v>
                </c:pt>
                <c:pt idx="14">
                  <c:v>2014</c:v>
                </c:pt>
                <c:pt idx="15">
                  <c:v>2014</c:v>
                </c:pt>
                <c:pt idx="16">
                  <c:v>2014</c:v>
                </c:pt>
                <c:pt idx="17">
                  <c:v>2014</c:v>
                </c:pt>
                <c:pt idx="18">
                  <c:v>2015</c:v>
                </c:pt>
                <c:pt idx="19">
                  <c:v>2015</c:v>
                </c:pt>
                <c:pt idx="20">
                  <c:v>2015</c:v>
                </c:pt>
                <c:pt idx="21">
                  <c:v>2015</c:v>
                </c:pt>
              </c:numCache>
            </c:numRef>
          </c:cat>
          <c:val>
            <c:numRef>
              <c:f>Data!$G$19:$G$40</c:f>
              <c:numCache>
                <c:formatCode>General</c:formatCode>
                <c:ptCount val="22"/>
                <c:pt idx="0">
                  <c:v>0</c:v>
                </c:pt>
                <c:pt idx="1">
                  <c:v>76</c:v>
                </c:pt>
                <c:pt idx="2">
                  <c:v>129</c:v>
                </c:pt>
                <c:pt idx="5">
                  <c:v>194</c:v>
                </c:pt>
                <c:pt idx="9">
                  <c:v>315</c:v>
                </c:pt>
                <c:pt idx="13">
                  <c:v>435</c:v>
                </c:pt>
                <c:pt idx="16">
                  <c:v>527</c:v>
                </c:pt>
                <c:pt idx="18">
                  <c:v>618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769088"/>
        <c:axId val="28000256"/>
      </c:lineChart>
      <c:catAx>
        <c:axId val="27769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s-CR"/>
          </a:p>
        </c:txPr>
        <c:crossAx val="28000256"/>
        <c:crosses val="autoZero"/>
        <c:auto val="0"/>
        <c:lblAlgn val="ctr"/>
        <c:lblOffset val="100"/>
        <c:tickLblSkip val="4"/>
        <c:noMultiLvlLbl val="0"/>
      </c:catAx>
      <c:valAx>
        <c:axId val="28000256"/>
        <c:scaling>
          <c:orientation val="minMax"/>
        </c:scaling>
        <c:delete val="0"/>
        <c:axPos val="l"/>
        <c:majorGridlines>
          <c:spPr>
            <a:ln>
              <a:solidFill>
                <a:prstClr val="black">
                  <a:tint val="75000"/>
                  <a:shade val="95000"/>
                  <a:satMod val="105000"/>
                  <a:alpha val="25000"/>
                </a:prst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s-CR"/>
          </a:p>
        </c:txPr>
        <c:crossAx val="27769088"/>
        <c:crosses val="autoZero"/>
        <c:crossBetween val="between"/>
      </c:valAx>
      <c:spPr>
        <a:blipFill dpi="0" rotWithShape="1">
          <a:blip xmlns:r="http://schemas.openxmlformats.org/officeDocument/2006/relationships" r:embed="rId2"/>
          <a:srcRect/>
          <a:stretch>
            <a:fillRect l="2000" t="2000" r="59000" b="46000"/>
          </a:stretch>
        </a:blipFill>
      </c:spPr>
    </c:plotArea>
    <c:plotVisOnly val="1"/>
    <c:dispBlanksAs val="span"/>
    <c:showDLblsOverMax val="0"/>
  </c:chart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821194225721814"/>
          <c:y val="0.23722280548264801"/>
          <c:w val="0.73189687226596822"/>
          <c:h val="0.6515030621172353"/>
        </c:manualLayout>
      </c:layout>
      <c:lineChart>
        <c:grouping val="standard"/>
        <c:varyColors val="0"/>
        <c:ser>
          <c:idx val="1"/>
          <c:order val="0"/>
          <c:spPr>
            <a:ln w="63500">
              <a:solidFill>
                <a:sysClr val="windowText" lastClr="000000"/>
              </a:solidFill>
            </a:ln>
          </c:spPr>
          <c:marker>
            <c:symbol val="none"/>
          </c:marker>
          <c:cat>
            <c:numRef>
              <c:f>Data!$B$22:$B$40</c:f>
              <c:numCache>
                <c:formatCode>General</c:formatCode>
                <c:ptCount val="19"/>
                <c:pt idx="0">
                  <c:v>2011</c:v>
                </c:pt>
                <c:pt idx="1">
                  <c:v>2011</c:v>
                </c:pt>
                <c:pt idx="2">
                  <c:v>2011</c:v>
                </c:pt>
                <c:pt idx="3">
                  <c:v>2012</c:v>
                </c:pt>
                <c:pt idx="4">
                  <c:v>2012</c:v>
                </c:pt>
                <c:pt idx="5">
                  <c:v>2012</c:v>
                </c:pt>
                <c:pt idx="6">
                  <c:v>2012</c:v>
                </c:pt>
                <c:pt idx="7">
                  <c:v>2013</c:v>
                </c:pt>
                <c:pt idx="8">
                  <c:v>2013</c:v>
                </c:pt>
                <c:pt idx="9">
                  <c:v>2013</c:v>
                </c:pt>
                <c:pt idx="10">
                  <c:v>2013</c:v>
                </c:pt>
                <c:pt idx="11">
                  <c:v>2014</c:v>
                </c:pt>
                <c:pt idx="12">
                  <c:v>2014</c:v>
                </c:pt>
                <c:pt idx="13">
                  <c:v>2014</c:v>
                </c:pt>
                <c:pt idx="14">
                  <c:v>2014</c:v>
                </c:pt>
                <c:pt idx="15">
                  <c:v>2015</c:v>
                </c:pt>
                <c:pt idx="16">
                  <c:v>2015</c:v>
                </c:pt>
                <c:pt idx="17">
                  <c:v>2015</c:v>
                </c:pt>
                <c:pt idx="18">
                  <c:v>2015</c:v>
                </c:pt>
              </c:numCache>
            </c:numRef>
          </c:cat>
          <c:val>
            <c:numRef>
              <c:f>Data!$E$22:$E$40</c:f>
              <c:numCache>
                <c:formatCode>General</c:formatCode>
                <c:ptCount val="19"/>
                <c:pt idx="0">
                  <c:v>0</c:v>
                </c:pt>
                <c:pt idx="2">
                  <c:v>99</c:v>
                </c:pt>
                <c:pt idx="6">
                  <c:v>212</c:v>
                </c:pt>
                <c:pt idx="10">
                  <c:v>325</c:v>
                </c:pt>
                <c:pt idx="13">
                  <c:v>385</c:v>
                </c:pt>
                <c:pt idx="15">
                  <c:v>412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040576"/>
        <c:axId val="27923584"/>
      </c:lineChart>
      <c:catAx>
        <c:axId val="28040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s-CR"/>
          </a:p>
        </c:txPr>
        <c:crossAx val="27923584"/>
        <c:crosses val="autoZero"/>
        <c:auto val="0"/>
        <c:lblAlgn val="ctr"/>
        <c:lblOffset val="100"/>
        <c:tickLblSkip val="4"/>
        <c:noMultiLvlLbl val="0"/>
      </c:catAx>
      <c:valAx>
        <c:axId val="27923584"/>
        <c:scaling>
          <c:orientation val="minMax"/>
        </c:scaling>
        <c:delete val="0"/>
        <c:axPos val="l"/>
        <c:majorGridlines>
          <c:spPr>
            <a:ln>
              <a:solidFill>
                <a:prstClr val="black">
                  <a:tint val="75000"/>
                  <a:shade val="95000"/>
                  <a:satMod val="105000"/>
                  <a:alpha val="25000"/>
                </a:prst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s-CR"/>
          </a:p>
        </c:txPr>
        <c:crossAx val="28040576"/>
        <c:crosses val="autoZero"/>
        <c:crossBetween val="between"/>
      </c:valAx>
      <c:spPr>
        <a:blipFill dpi="0" rotWithShape="1">
          <a:blip xmlns:r="http://schemas.openxmlformats.org/officeDocument/2006/relationships" r:embed="rId2"/>
          <a:srcRect/>
          <a:stretch>
            <a:fillRect l="-5000" t="-7000" r="58000" b="34000"/>
          </a:stretch>
        </a:blipFill>
      </c:spPr>
    </c:plotArea>
    <c:plotVisOnly val="1"/>
    <c:dispBlanksAs val="span"/>
    <c:showDLblsOverMax val="0"/>
  </c:chart>
  <c:externalData r:id="rId3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gi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0.68357</cdr:x>
      <cdr:y>0.76578</cdr:y>
    </cdr:from>
    <cdr:to>
      <cdr:x>1</cdr:x>
      <cdr:y>0.88217</cdr:y>
    </cdr:to>
    <cdr:pic>
      <cdr:nvPicPr>
        <cdr:cNvPr id="2" name="Picture 1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6250528" y="5251717"/>
          <a:ext cx="2893471" cy="798199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0.65487</cdr:x>
      <cdr:y>0.47006</cdr:y>
    </cdr:from>
    <cdr:to>
      <cdr:x>0.99692</cdr:x>
      <cdr:y>0.83223</cdr:y>
    </cdr:to>
    <cdr:pic>
      <cdr:nvPicPr>
        <cdr:cNvPr id="2" name="Picture 1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5988149" y="3223641"/>
          <a:ext cx="3127716" cy="2483774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1929C2A-7F08-42D3-8CCA-C5FC48E0854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9822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929C2A-7F08-42D3-8CCA-C5FC48E0854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6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122495B-EE05-4D0D-89B6-BB685928EC4B}" type="slidenum">
              <a:rPr lang="en-US" altLang="en-US" smtClean="0"/>
              <a:pPr/>
              <a:t>20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54114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929C2A-7F08-42D3-8CCA-C5FC48E0854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839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A3AFA-2955-4471-855C-3C7C7C6A3EE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0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B1318-C19E-47D0-9F32-7E9F34D1E44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7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E9C13-FDEC-4BE9-B29B-45867DEA7E2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05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4D21A-6AA5-46F6-AE6E-913AA78F2B8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58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8BD9E-5560-41B6-99F3-70808C1B58A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29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FACA7-0BB5-41FA-BEC1-60B720BF49A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57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F7B35-F0FA-4618-83B8-93C4C6737B1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06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A0D07-7C58-4C12-ADA8-D4DE4AE6FC3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92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868A3-9C2E-4AB4-8C2F-7DB50099255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24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19581-0C67-435E-9A4E-4503D7B068B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08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E00D1-7CF1-4762-B172-89ABC10F735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7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A7C87-F155-4391-BCAF-F70E41333E3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28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C3A37-D00D-42A2-92AB-272432AE5EA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29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C178D-3DA3-437A-A742-A155FEE6BD8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36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095994B1-E4B2-4727-842B-6F9FD2BDE38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fa2015.org/contact/neil-pakenham-walsh" TargetMode="External"/><Relationship Id="rId7" Type="http://schemas.openxmlformats.org/officeDocument/2006/relationships/hyperlink" Target="http://www.hifa2015.org/contact/webmaster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hifa2015.org/contact/hifa2015/" TargetMode="External"/><Relationship Id="rId5" Type="http://schemas.openxmlformats.org/officeDocument/2006/relationships/hyperlink" Target="http://www.hifa2015.org/contact/martin-carroll/" TargetMode="External"/><Relationship Id="rId4" Type="http://schemas.openxmlformats.org/officeDocument/2006/relationships/hyperlink" Target="http://www.hifa2015.org/contact/ibrahima-bob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s-mg42.mail.yahoo.com/neo/launch?.rand=8gepe8imm3cfu#630e3a59" TargetMode="External"/><Relationship Id="rId7" Type="http://schemas.openxmlformats.org/officeDocument/2006/relationships/hyperlink" Target="https://es-mg42.mail.yahoo.com/neo/launch?.rand=8gepe8imm3cfu#fe535655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s-mg42.mail.yahoo.com/neo/launch?.rand=8gepe8imm3cfu#a862e3ce" TargetMode="External"/><Relationship Id="rId5" Type="http://schemas.openxmlformats.org/officeDocument/2006/relationships/hyperlink" Target="https://es-mg42.mail.yahoo.com/neo/launch?.rand=8gepe8imm3cfu#29e54a45" TargetMode="External"/><Relationship Id="rId4" Type="http://schemas.openxmlformats.org/officeDocument/2006/relationships/hyperlink" Target="https://es-mg42.mail.yahoo.com/neo/launch?.rand=8gepe8imm3cfu#47e59da9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journal.km4dev.org/index.php/km4dj/article/view/96" TargetMode="External"/><Relationship Id="rId2" Type="http://schemas.openxmlformats.org/officeDocument/2006/relationships/hyperlink" Target="http://www.lancet.com/journals/lancet/article/PIIS0140-6736(04)16681-6/fulltex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tandfonline.com/doi/abs/10.1080/10810730.2012.666627%A0" TargetMode="External"/><Relationship Id="rId4" Type="http://schemas.openxmlformats.org/officeDocument/2006/relationships/hyperlink" Target="http://www.human-resources-health.com/content/7/1/3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blogs.plos.org/speakingofmedicine/2011/05/12/hifa2015-conference-lack-of-access-to-healthcare-information-is-lethal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cef.org/sowc2012/" TargetMode="External"/><Relationship Id="rId2" Type="http://schemas.openxmlformats.org/officeDocument/2006/relationships/hyperlink" Target="http://www.thelancet.com/journals/lancet/article/PIIS0140-6736(06)69334-3/fulltex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opemed.org/fulltextpdf.php?mno=36915" TargetMode="External"/><Relationship Id="rId2" Type="http://schemas.openxmlformats.org/officeDocument/2006/relationships/hyperlink" Target="http://www.malariajournal.com/content/6/1/136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476375" y="2924175"/>
            <a:ext cx="6624638" cy="2554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b="1"/>
              <a:t>Healthcare Information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b="1"/>
              <a:t>for All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/>
              <a:t>A global campaign and knowledge network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b="1"/>
              <a:t>www.hifa.org</a:t>
            </a:r>
            <a:endParaRPr lang="en-US" altLang="en-US" b="1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0" y="5661025"/>
            <a:ext cx="9144000" cy="1077913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/>
              <a:t>Contact: Dr Neil Pakenham-Walsh, Coordinator, HIFA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/>
              <a:t>admin@hifa.org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 b="1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000" b="1"/>
          </a:p>
        </p:txBody>
      </p:sp>
      <p:pic>
        <p:nvPicPr>
          <p:cNvPr id="3076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60350"/>
            <a:ext cx="2411413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4" descr="WHO_logo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16238" y="5229225"/>
            <a:ext cx="1800225" cy="1427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971550" y="4941888"/>
            <a:ext cx="10080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/>
              <a:t>2006–</a:t>
            </a:r>
            <a:endParaRPr lang="en-US" altLang="en-US" sz="1800" b="1"/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3059113" y="4941888"/>
            <a:ext cx="10080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/>
              <a:t>2009–</a:t>
            </a:r>
            <a:endParaRPr lang="en-US" altLang="en-US" sz="1800" b="1"/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5148263" y="4941888"/>
            <a:ext cx="10080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/>
              <a:t>2010–</a:t>
            </a:r>
            <a:endParaRPr lang="en-US" altLang="en-US" sz="1800" b="1"/>
          </a:p>
        </p:txBody>
      </p:sp>
      <p:sp>
        <p:nvSpPr>
          <p:cNvPr id="13319" name="Text Box 8"/>
          <p:cNvSpPr txBox="1">
            <a:spLocks noChangeArrowheads="1"/>
          </p:cNvSpPr>
          <p:nvPr/>
        </p:nvSpPr>
        <p:spPr bwMode="auto">
          <a:xfrm>
            <a:off x="7092950" y="4941888"/>
            <a:ext cx="1006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/>
              <a:t>2011–</a:t>
            </a:r>
            <a:endParaRPr lang="en-US" altLang="en-US" sz="1800" b="1"/>
          </a:p>
        </p:txBody>
      </p:sp>
      <p:pic>
        <p:nvPicPr>
          <p:cNvPr id="13320" name="Picture 9" descr="WHO_logo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5229225"/>
            <a:ext cx="1800225" cy="1431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21" name="Picture 10" descr="ZambiaUK-logo-fi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588000"/>
            <a:ext cx="230505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1" descr="ichg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1025"/>
            <a:ext cx="2881313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3" name="Text Box 12"/>
          <p:cNvSpPr txBox="1">
            <a:spLocks noChangeArrowheads="1"/>
          </p:cNvSpPr>
          <p:nvPr/>
        </p:nvSpPr>
        <p:spPr bwMode="auto">
          <a:xfrm>
            <a:off x="4067175" y="2708275"/>
            <a:ext cx="863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/>
              <a:t>2006–</a:t>
            </a:r>
          </a:p>
        </p:txBody>
      </p:sp>
      <p:pic>
        <p:nvPicPr>
          <p:cNvPr id="13324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48680"/>
            <a:ext cx="1937502" cy="2032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Z:\Volunteers\Ben\Logo's\chif-pt-evip-zam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068960"/>
            <a:ext cx="8234327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756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 err="1" smtClean="0"/>
              <a:t>Foro</a:t>
            </a:r>
            <a:r>
              <a:rPr lang="en-GB" altLang="en-US" b="1" dirty="0" smtClean="0"/>
              <a:t> HIFA</a:t>
            </a:r>
            <a:r>
              <a:rPr lang="en-GB" altLang="en-US" dirty="0" smtClean="0"/>
              <a:t> </a:t>
            </a:r>
            <a:br>
              <a:rPr lang="en-GB" altLang="en-US" dirty="0" smtClean="0"/>
            </a:br>
            <a:r>
              <a:rPr lang="en-GB" altLang="en-US" dirty="0" err="1" smtClean="0"/>
              <a:t>Membresia</a:t>
            </a:r>
            <a:endParaRPr lang="en-GB" altLang="en-US" dirty="0" smtClean="0"/>
          </a:p>
        </p:txBody>
      </p:sp>
      <p:sp>
        <p:nvSpPr>
          <p:cNvPr id="5123" name="TextBox 10"/>
          <p:cNvSpPr txBox="1">
            <a:spLocks noChangeArrowheads="1"/>
          </p:cNvSpPr>
          <p:nvPr/>
        </p:nvSpPr>
        <p:spPr bwMode="auto">
          <a:xfrm>
            <a:off x="1277542" y="998935"/>
            <a:ext cx="945356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pic>
        <p:nvPicPr>
          <p:cNvPr id="5124" name="Picture 2" descr="F:\HIFAlogowe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7" y="998935"/>
            <a:ext cx="920354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05613" y="998935"/>
            <a:ext cx="1170385" cy="9453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graphicFrame>
        <p:nvGraphicFramePr>
          <p:cNvPr id="8" name="Content Placeholder 8"/>
          <p:cNvGraphicFramePr>
            <a:graphicFrameLocks noGrp="1"/>
          </p:cNvGraphicFramePr>
          <p:nvPr>
            <p:ph idx="1"/>
          </p:nvPr>
        </p:nvGraphicFramePr>
        <p:xfrm>
          <a:off x="1115616" y="836712"/>
          <a:ext cx="6984776" cy="5289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Picture 2" descr="F:\HIFAlogowe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920354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990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7"/>
          <p:cNvSpPr>
            <a:spLocks noGrp="1"/>
          </p:cNvSpPr>
          <p:nvPr>
            <p:ph type="title"/>
          </p:nvPr>
        </p:nvSpPr>
        <p:spPr>
          <a:xfrm>
            <a:off x="914400" y="161826"/>
            <a:ext cx="8229600" cy="1143000"/>
          </a:xfrm>
        </p:spPr>
        <p:txBody>
          <a:bodyPr/>
          <a:lstStyle/>
          <a:p>
            <a:r>
              <a:rPr lang="en-GB" altLang="en-US" b="1" dirty="0" err="1" smtClean="0"/>
              <a:t>Foro</a:t>
            </a:r>
            <a:r>
              <a:rPr lang="en-GB" altLang="en-US" b="1" dirty="0" smtClean="0"/>
              <a:t> CHIFA</a:t>
            </a:r>
            <a:r>
              <a:rPr lang="en-GB" altLang="en-US" dirty="0" smtClean="0"/>
              <a:t> (</a:t>
            </a:r>
            <a:r>
              <a:rPr lang="en-GB" altLang="en-US" dirty="0" err="1" smtClean="0"/>
              <a:t>Salud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Infantil</a:t>
            </a:r>
            <a:r>
              <a:rPr lang="en-GB" altLang="en-US" dirty="0" smtClean="0"/>
              <a:t>)</a:t>
            </a:r>
            <a:br>
              <a:rPr lang="en-GB" altLang="en-US" dirty="0" smtClean="0"/>
            </a:br>
            <a:r>
              <a:rPr lang="en-GB" altLang="en-US" dirty="0" err="1" smtClean="0"/>
              <a:t>Membresia</a:t>
            </a:r>
            <a:endParaRPr lang="en-GB" altLang="en-US" dirty="0" smtClean="0"/>
          </a:p>
        </p:txBody>
      </p:sp>
      <p:sp>
        <p:nvSpPr>
          <p:cNvPr id="6148" name="TextBox 10"/>
          <p:cNvSpPr txBox="1">
            <a:spLocks noChangeArrowheads="1"/>
          </p:cNvSpPr>
          <p:nvPr/>
        </p:nvSpPr>
        <p:spPr bwMode="auto">
          <a:xfrm>
            <a:off x="1277542" y="998935"/>
            <a:ext cx="945356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pic>
        <p:nvPicPr>
          <p:cNvPr id="6151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1" y="4086225"/>
            <a:ext cx="3459956" cy="63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Content Placeholder 11"/>
          <p:cNvGraphicFramePr>
            <a:graphicFrameLocks noGrp="1"/>
          </p:cNvGraphicFramePr>
          <p:nvPr>
            <p:ph idx="1"/>
          </p:nvPr>
        </p:nvGraphicFramePr>
        <p:xfrm>
          <a:off x="899592" y="548680"/>
          <a:ext cx="7344816" cy="5577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Picture 2" descr="F:\HIFAlogowe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920354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300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 err="1" smtClean="0"/>
              <a:t>Foro</a:t>
            </a:r>
            <a:r>
              <a:rPr lang="en-GB" altLang="en-US" b="1" dirty="0" smtClean="0"/>
              <a:t> HIFA-</a:t>
            </a:r>
            <a:r>
              <a:rPr lang="en-GB" altLang="en-US" b="1" dirty="0" err="1" smtClean="0"/>
              <a:t>Portugués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err="1" smtClean="0"/>
              <a:t>Membresía</a:t>
            </a:r>
            <a:endParaRPr lang="en-GB" altLang="en-US" dirty="0" smtClean="0"/>
          </a:p>
        </p:txBody>
      </p:sp>
      <p:pic>
        <p:nvPicPr>
          <p:cNvPr id="7171" name="Picture 6" descr="HIFA-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7" y="998935"/>
            <a:ext cx="890588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Box 10"/>
          <p:cNvSpPr txBox="1">
            <a:spLocks noChangeArrowheads="1"/>
          </p:cNvSpPr>
          <p:nvPr/>
        </p:nvSpPr>
        <p:spPr bwMode="auto">
          <a:xfrm>
            <a:off x="1277542" y="998935"/>
            <a:ext cx="945356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pic>
        <p:nvPicPr>
          <p:cNvPr id="7173" name="Picture 2" descr="F:\HIFAlogowe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7" y="998935"/>
            <a:ext cx="920354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948487" y="998935"/>
            <a:ext cx="890588" cy="9453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graphicFrame>
        <p:nvGraphicFramePr>
          <p:cNvPr id="10" name="Content Placeholder 8"/>
          <p:cNvGraphicFramePr>
            <a:graphicFrameLocks noGrp="1"/>
          </p:cNvGraphicFramePr>
          <p:nvPr>
            <p:ph idx="1"/>
          </p:nvPr>
        </p:nvGraphicFramePr>
        <p:xfrm>
          <a:off x="971600" y="620688"/>
          <a:ext cx="7200800" cy="5505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1" name="Picture 2" descr="F:\HIFAlogowe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920354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73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7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/>
          <a:lstStyle/>
          <a:p>
            <a:r>
              <a:rPr lang="en-GB" altLang="en-US" b="1" dirty="0" smtClean="0"/>
              <a:t>HIFA-</a:t>
            </a:r>
            <a:r>
              <a:rPr lang="en-GB" altLang="en-US" b="1" dirty="0" err="1" smtClean="0"/>
              <a:t>EVIPNet</a:t>
            </a:r>
            <a:r>
              <a:rPr lang="en-GB" altLang="en-US" b="1" dirty="0" smtClean="0"/>
              <a:t>-</a:t>
            </a:r>
            <a:r>
              <a:rPr lang="en-GB" altLang="en-US" b="1" dirty="0" err="1" smtClean="0"/>
              <a:t>Francesa</a:t>
            </a:r>
            <a:r>
              <a:rPr lang="en-GB" altLang="en-US" b="1" dirty="0" smtClean="0"/>
              <a:t/>
            </a:r>
            <a:br>
              <a:rPr lang="en-GB" altLang="en-US" b="1" dirty="0" smtClean="0"/>
            </a:br>
            <a:r>
              <a:rPr lang="en-GB" altLang="en-US" dirty="0" err="1" smtClean="0">
                <a:solidFill>
                  <a:schemeClr val="tx1"/>
                </a:solidFill>
              </a:rPr>
              <a:t>Membresía</a:t>
            </a:r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8196" name="TextBox 10"/>
          <p:cNvSpPr txBox="1">
            <a:spLocks noChangeArrowheads="1"/>
          </p:cNvSpPr>
          <p:nvPr/>
        </p:nvSpPr>
        <p:spPr bwMode="auto">
          <a:xfrm>
            <a:off x="1277542" y="998935"/>
            <a:ext cx="945356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graphicFrame>
        <p:nvGraphicFramePr>
          <p:cNvPr id="10" name="Content Placeholder 8"/>
          <p:cNvGraphicFramePr>
            <a:graphicFrameLocks noGrp="1"/>
          </p:cNvGraphicFramePr>
          <p:nvPr>
            <p:ph idx="1"/>
          </p:nvPr>
        </p:nvGraphicFramePr>
        <p:xfrm>
          <a:off x="899592" y="692696"/>
          <a:ext cx="7272808" cy="5433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2" descr="F:\HIFAlogowe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920354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356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 err="1" smtClean="0"/>
              <a:t>Foro</a:t>
            </a:r>
            <a:r>
              <a:rPr lang="en-GB" altLang="en-US" b="1" dirty="0" smtClean="0"/>
              <a:t> HIFA-Zambia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err="1" smtClean="0"/>
              <a:t>Membresia</a:t>
            </a:r>
            <a:endParaRPr lang="en-GB" altLang="en-US" dirty="0" smtClean="0"/>
          </a:p>
        </p:txBody>
      </p:sp>
      <p:sp>
        <p:nvSpPr>
          <p:cNvPr id="9220" name="TextBox 10"/>
          <p:cNvSpPr txBox="1">
            <a:spLocks noChangeArrowheads="1"/>
          </p:cNvSpPr>
          <p:nvPr/>
        </p:nvSpPr>
        <p:spPr bwMode="auto">
          <a:xfrm>
            <a:off x="1277542" y="998935"/>
            <a:ext cx="945356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pic>
        <p:nvPicPr>
          <p:cNvPr id="9221" name="Picture 2" descr="F:\HIFAlogowe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920354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835" y="3958828"/>
            <a:ext cx="3083719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Content Placeholder 8"/>
          <p:cNvGraphicFramePr>
            <a:graphicFrameLocks noGrp="1"/>
          </p:cNvGraphicFramePr>
          <p:nvPr>
            <p:ph idx="1"/>
          </p:nvPr>
        </p:nvGraphicFramePr>
        <p:xfrm>
          <a:off x="899592" y="692696"/>
          <a:ext cx="7344816" cy="5433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6392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72988" y="116632"/>
            <a:ext cx="8229600" cy="1210146"/>
          </a:xfrm>
          <a:solidFill>
            <a:schemeClr val="accent5"/>
          </a:solidFill>
        </p:spPr>
        <p:txBody>
          <a:bodyPr/>
          <a:lstStyle/>
          <a:p>
            <a:r>
              <a:rPr lang="es-ES" sz="3600" dirty="0" smtClean="0"/>
              <a:t>Personas que mueren por falta de conocimiento</a:t>
            </a:r>
            <a:endParaRPr lang="es-ES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6" y="1484784"/>
            <a:ext cx="9112424" cy="537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726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50106"/>
          </a:xfrm>
          <a:solidFill>
            <a:schemeClr val="accent5"/>
          </a:solidFill>
        </p:spPr>
        <p:txBody>
          <a:bodyPr/>
          <a:lstStyle/>
          <a:p>
            <a:r>
              <a:rPr lang="es-ES" sz="4000" b="1" dirty="0" smtClean="0"/>
              <a:t>Coordinación</a:t>
            </a:r>
            <a:endParaRPr lang="es-ES" sz="4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580112" y="1288831"/>
            <a:ext cx="3563888" cy="5355312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r>
              <a:rPr lang="es-ES" b="1" dirty="0" err="1"/>
              <a:t>Coordinator</a:t>
            </a:r>
            <a:r>
              <a:rPr lang="es-ES" b="1" dirty="0"/>
              <a:t>, HIFA</a:t>
            </a:r>
            <a:endParaRPr lang="es-ES" dirty="0"/>
          </a:p>
          <a:p>
            <a:r>
              <a:rPr lang="es-ES" dirty="0">
                <a:hlinkClick r:id="rId3"/>
              </a:rPr>
              <a:t>Neil </a:t>
            </a:r>
            <a:r>
              <a:rPr lang="es-ES" dirty="0" err="1" smtClean="0">
                <a:hlinkClick r:id="rId3"/>
              </a:rPr>
              <a:t>Pakenham-Walsh</a:t>
            </a:r>
            <a:endParaRPr lang="es-ES" dirty="0" smtClean="0"/>
          </a:p>
          <a:p>
            <a:endParaRPr lang="es-ES" dirty="0"/>
          </a:p>
          <a:p>
            <a:r>
              <a:rPr lang="es-ES" b="1" dirty="0" err="1"/>
              <a:t>Coordinator</a:t>
            </a:r>
            <a:r>
              <a:rPr lang="es-ES" b="1" dirty="0"/>
              <a:t>, HIFA in </a:t>
            </a:r>
            <a:r>
              <a:rPr lang="es-ES" b="1" dirty="0" err="1"/>
              <a:t>Africa</a:t>
            </a:r>
            <a:r>
              <a:rPr lang="es-ES" b="1" dirty="0"/>
              <a:t> </a:t>
            </a:r>
            <a:r>
              <a:rPr lang="es-ES" b="1" dirty="0" err="1"/>
              <a:t>by</a:t>
            </a:r>
            <a:r>
              <a:rPr lang="es-ES" b="1" dirty="0"/>
              <a:t> 2015</a:t>
            </a:r>
            <a:endParaRPr lang="es-ES" dirty="0"/>
          </a:p>
          <a:p>
            <a:r>
              <a:rPr lang="es-ES" dirty="0" err="1">
                <a:hlinkClick r:id="rId4"/>
              </a:rPr>
              <a:t>Ibrahima</a:t>
            </a:r>
            <a:r>
              <a:rPr lang="es-ES" dirty="0">
                <a:hlinkClick r:id="rId4"/>
              </a:rPr>
              <a:t> </a:t>
            </a:r>
            <a:r>
              <a:rPr lang="es-ES" dirty="0" smtClean="0">
                <a:hlinkClick r:id="rId4"/>
              </a:rPr>
              <a:t>Bob</a:t>
            </a:r>
            <a:endParaRPr lang="es-ES" dirty="0" smtClean="0"/>
          </a:p>
          <a:p>
            <a:endParaRPr lang="es-ES" dirty="0"/>
          </a:p>
          <a:p>
            <a:r>
              <a:rPr lang="es-ES" b="1" dirty="0" err="1"/>
              <a:t>Joint</a:t>
            </a:r>
            <a:r>
              <a:rPr lang="es-ES" b="1" dirty="0"/>
              <a:t> </a:t>
            </a:r>
            <a:r>
              <a:rPr lang="es-ES" b="1" dirty="0" err="1"/>
              <a:t>Coordinators</a:t>
            </a:r>
            <a:r>
              <a:rPr lang="es-ES" b="1" dirty="0"/>
              <a:t>, HIFA </a:t>
            </a:r>
            <a:r>
              <a:rPr lang="es-ES" b="1" dirty="0" err="1"/>
              <a:t>Challenge</a:t>
            </a:r>
            <a:r>
              <a:rPr lang="es-ES" b="1" dirty="0"/>
              <a:t> </a:t>
            </a:r>
            <a:r>
              <a:rPr lang="es-ES" b="1" dirty="0" err="1"/>
              <a:t>Working</a:t>
            </a:r>
            <a:r>
              <a:rPr lang="es-ES" b="1" dirty="0"/>
              <a:t> </a:t>
            </a:r>
            <a:r>
              <a:rPr lang="es-ES" b="1" dirty="0" err="1"/>
              <a:t>Group</a:t>
            </a:r>
            <a:endParaRPr lang="es-ES" dirty="0"/>
          </a:p>
          <a:p>
            <a:r>
              <a:rPr lang="es-ES" dirty="0">
                <a:hlinkClick r:id="rId5"/>
              </a:rPr>
              <a:t>Martin Carroll (British Medical </a:t>
            </a:r>
            <a:r>
              <a:rPr lang="es-ES" dirty="0" err="1">
                <a:hlinkClick r:id="rId5"/>
              </a:rPr>
              <a:t>Association</a:t>
            </a:r>
            <a:r>
              <a:rPr lang="es-ES" dirty="0" smtClean="0">
                <a:hlinkClick r:id="rId5"/>
              </a:rPr>
              <a:t>)</a:t>
            </a:r>
            <a:endParaRPr lang="es-ES" dirty="0" smtClean="0"/>
          </a:p>
          <a:p>
            <a:r>
              <a:rPr lang="es-ES" dirty="0"/>
              <a:t/>
            </a:r>
            <a:br>
              <a:rPr lang="es-ES" dirty="0"/>
            </a:br>
            <a:r>
              <a:rPr lang="es-ES" dirty="0" err="1"/>
              <a:t>Sue</a:t>
            </a:r>
            <a:r>
              <a:rPr lang="es-ES" dirty="0"/>
              <a:t> Jacob (Royal </a:t>
            </a:r>
            <a:r>
              <a:rPr lang="es-ES" dirty="0" err="1"/>
              <a:t>College</a:t>
            </a:r>
            <a:r>
              <a:rPr lang="es-ES" dirty="0"/>
              <a:t> of </a:t>
            </a:r>
            <a:r>
              <a:rPr lang="es-ES" dirty="0" err="1"/>
              <a:t>Midwives</a:t>
            </a:r>
            <a:r>
              <a:rPr lang="es-ES" dirty="0" smtClean="0"/>
              <a:t>)</a:t>
            </a:r>
          </a:p>
          <a:p>
            <a:endParaRPr lang="es-ES" dirty="0"/>
          </a:p>
          <a:p>
            <a:r>
              <a:rPr lang="es-ES" b="1" dirty="0" err="1"/>
              <a:t>Other</a:t>
            </a:r>
            <a:r>
              <a:rPr lang="es-ES" b="1" dirty="0"/>
              <a:t> HIFA </a:t>
            </a:r>
            <a:r>
              <a:rPr lang="es-ES" b="1" dirty="0" err="1"/>
              <a:t>Contacts</a:t>
            </a:r>
            <a:endParaRPr lang="es-ES" dirty="0"/>
          </a:p>
          <a:p>
            <a:r>
              <a:rPr lang="es-ES" dirty="0">
                <a:hlinkClick r:id="rId6"/>
              </a:rPr>
              <a:t>HIFA</a:t>
            </a:r>
            <a:r>
              <a:rPr lang="es-ES" dirty="0"/>
              <a:t> </a:t>
            </a:r>
            <a:r>
              <a:rPr lang="es-ES" dirty="0" err="1"/>
              <a:t>for</a:t>
            </a:r>
            <a:r>
              <a:rPr lang="es-ES" dirty="0"/>
              <a:t> general </a:t>
            </a:r>
            <a:r>
              <a:rPr lang="es-ES" dirty="0" err="1"/>
              <a:t>inquiries</a:t>
            </a:r>
            <a:r>
              <a:rPr lang="es-ES" dirty="0"/>
              <a:t/>
            </a:r>
            <a:br>
              <a:rPr lang="es-ES" dirty="0"/>
            </a:br>
            <a:r>
              <a:rPr lang="es-ES" dirty="0" err="1" smtClean="0">
                <a:hlinkClick r:id="rId7"/>
              </a:rPr>
              <a:t>Webmaster</a:t>
            </a:r>
            <a:endParaRPr lang="es-ES" dirty="0"/>
          </a:p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179512" y="3140968"/>
            <a:ext cx="1800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/>
              <a:t>Coordinador de HIFA</a:t>
            </a:r>
            <a:endParaRPr lang="es-ES" sz="1600" dirty="0"/>
          </a:p>
          <a:p>
            <a:r>
              <a:rPr lang="es-ES" sz="1600" dirty="0">
                <a:hlinkClick r:id="rId3"/>
              </a:rPr>
              <a:t>Neil </a:t>
            </a:r>
            <a:r>
              <a:rPr lang="es-ES" sz="1600" dirty="0" err="1">
                <a:hlinkClick r:id="rId3"/>
              </a:rPr>
              <a:t>Pakenham-Walsh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38064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" y="1196752"/>
            <a:ext cx="9143448" cy="5683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552" y="1"/>
            <a:ext cx="9143448" cy="980728"/>
          </a:xfrm>
          <a:solidFill>
            <a:schemeClr val="accent5"/>
          </a:solidFill>
        </p:spPr>
        <p:txBody>
          <a:bodyPr/>
          <a:lstStyle/>
          <a:p>
            <a:r>
              <a:rPr lang="es-ES" sz="3600" dirty="0" smtClean="0"/>
              <a:t>Representación de HIFA ante los países</a:t>
            </a:r>
            <a:endParaRPr lang="es-ES" sz="3600" dirty="0"/>
          </a:p>
        </p:txBody>
      </p:sp>
      <p:sp>
        <p:nvSpPr>
          <p:cNvPr id="6" name="5 CuadroTexto"/>
          <p:cNvSpPr txBox="1"/>
          <p:nvPr/>
        </p:nvSpPr>
        <p:spPr>
          <a:xfrm>
            <a:off x="200570" y="3299805"/>
            <a:ext cx="18511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Coordinadora Global</a:t>
            </a:r>
          </a:p>
          <a:p>
            <a:endParaRPr lang="es-ES" b="1" dirty="0" smtClean="0"/>
          </a:p>
          <a:p>
            <a:r>
              <a:rPr lang="es-ES" b="1" dirty="0" smtClean="0"/>
              <a:t>Deborah Jackson</a:t>
            </a:r>
          </a:p>
          <a:p>
            <a:endParaRPr lang="es-ES" b="1" dirty="0" smtClean="0"/>
          </a:p>
          <a:p>
            <a:r>
              <a:rPr lang="es-ES" b="1" dirty="0" smtClean="0"/>
              <a:t>Reino Unido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404467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706090"/>
          </a:xfrm>
          <a:solidFill>
            <a:schemeClr val="accent5"/>
          </a:solidFill>
        </p:spPr>
        <p:txBody>
          <a:bodyPr/>
          <a:lstStyle/>
          <a:p>
            <a:r>
              <a:rPr lang="es-ES" sz="3600" dirty="0" smtClean="0"/>
              <a:t>Representación de </a:t>
            </a:r>
            <a:r>
              <a:rPr lang="es-ES" sz="3600" dirty="0"/>
              <a:t>HIFA a nivel de país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856984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3 Conector recto de flecha"/>
          <p:cNvCxnSpPr/>
          <p:nvPr/>
        </p:nvCxnSpPr>
        <p:spPr>
          <a:xfrm>
            <a:off x="899592" y="4293096"/>
            <a:ext cx="1008112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78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476375" y="2577632"/>
            <a:ext cx="6624638" cy="3046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b="1" dirty="0" err="1" smtClean="0"/>
              <a:t>Información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sobre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Cuidados</a:t>
            </a:r>
            <a:r>
              <a:rPr lang="en-GB" altLang="en-US" b="1" dirty="0" smtClean="0"/>
              <a:t> de </a:t>
            </a:r>
            <a:r>
              <a:rPr lang="en-GB" altLang="en-US" b="1" dirty="0" err="1" smtClean="0"/>
              <a:t>Salud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para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Todos</a:t>
            </a:r>
            <a:r>
              <a:rPr lang="en-GB" altLang="en-US" b="1" dirty="0" smtClean="0"/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dirty="0" err="1" smtClean="0"/>
              <a:t>Una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campaña</a:t>
            </a:r>
            <a:r>
              <a:rPr lang="en-GB" altLang="en-US" dirty="0" smtClean="0"/>
              <a:t> global y red de </a:t>
            </a:r>
            <a:r>
              <a:rPr lang="en-GB" altLang="en-US" dirty="0" err="1" smtClean="0"/>
              <a:t>conocimiento</a:t>
            </a:r>
            <a:endParaRPr lang="en-GB" altLang="en-US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b="1" dirty="0"/>
              <a:t>www.hifa.org</a:t>
            </a:r>
            <a:endParaRPr lang="en-US" altLang="en-US" b="1" dirty="0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0" y="5984190"/>
            <a:ext cx="9144000" cy="646331"/>
          </a:xfrm>
          <a:prstGeom prst="rect">
            <a:avLst/>
          </a:prstGeom>
          <a:solidFill>
            <a:schemeClr val="accent1">
              <a:alpha val="79999"/>
            </a:schemeClr>
          </a:solidFill>
          <a:ln w="9525" algn="ctr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 dirty="0" err="1" smtClean="0"/>
              <a:t>Contacto</a:t>
            </a:r>
            <a:r>
              <a:rPr lang="en-GB" altLang="en-US" sz="1800" b="1" dirty="0" smtClean="0"/>
              <a:t>: </a:t>
            </a:r>
            <a:r>
              <a:rPr lang="en-GB" altLang="en-US" sz="1800" b="1" dirty="0"/>
              <a:t>Dr Neil </a:t>
            </a:r>
            <a:r>
              <a:rPr lang="en-GB" altLang="en-US" sz="1800" b="1" dirty="0" err="1"/>
              <a:t>Pakenham</a:t>
            </a:r>
            <a:r>
              <a:rPr lang="en-GB" altLang="en-US" sz="1800" b="1" dirty="0"/>
              <a:t>-Walsh, </a:t>
            </a:r>
            <a:r>
              <a:rPr lang="en-GB" altLang="en-US" sz="1800" b="1" dirty="0" err="1" smtClean="0"/>
              <a:t>Coordinador</a:t>
            </a:r>
            <a:r>
              <a:rPr lang="en-GB" altLang="en-US" sz="1800" b="1" dirty="0" smtClean="0"/>
              <a:t>, </a:t>
            </a:r>
            <a:r>
              <a:rPr lang="en-GB" altLang="en-US" sz="1800" b="1" dirty="0"/>
              <a:t>HIFA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 dirty="0" smtClean="0"/>
              <a:t>admin@hifa.org</a:t>
            </a:r>
            <a:endParaRPr lang="en-US" altLang="en-US" sz="1000" b="1" dirty="0"/>
          </a:p>
        </p:txBody>
      </p:sp>
      <p:pic>
        <p:nvPicPr>
          <p:cNvPr id="3076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131" y="260351"/>
            <a:ext cx="2058882" cy="21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54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hifa-map-0912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38113"/>
            <a:ext cx="9144000" cy="513397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1979612" y="4941168"/>
            <a:ext cx="71643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b="1" dirty="0"/>
              <a:t>14,000</a:t>
            </a:r>
            <a:r>
              <a:rPr lang="en-GB" altLang="en-US" sz="2000" b="1" dirty="0"/>
              <a:t> </a:t>
            </a:r>
            <a:r>
              <a:rPr lang="en-GB" altLang="en-US" sz="2000" b="1" dirty="0" err="1" smtClean="0"/>
              <a:t>miembros</a:t>
            </a:r>
            <a:r>
              <a:rPr lang="en-GB" altLang="en-US" sz="2000" b="1" dirty="0" smtClean="0"/>
              <a:t>; </a:t>
            </a:r>
            <a:r>
              <a:rPr lang="en-GB" altLang="en-US" sz="2400" b="1" dirty="0"/>
              <a:t>2,500</a:t>
            </a:r>
            <a:r>
              <a:rPr lang="en-GB" altLang="en-US" sz="2000" b="1" dirty="0"/>
              <a:t> </a:t>
            </a:r>
            <a:r>
              <a:rPr lang="en-GB" altLang="en-US" sz="2000" b="1" dirty="0" err="1" smtClean="0"/>
              <a:t>organizaciones</a:t>
            </a:r>
            <a:r>
              <a:rPr lang="en-GB" altLang="en-US" sz="2000" b="1" smtClean="0"/>
              <a:t>; </a:t>
            </a:r>
            <a:r>
              <a:rPr lang="en-GB" altLang="en-US" sz="2400" b="1" smtClean="0"/>
              <a:t>170</a:t>
            </a:r>
            <a:r>
              <a:rPr lang="en-GB" altLang="en-US" sz="2000" b="1" smtClean="0"/>
              <a:t> </a:t>
            </a:r>
            <a:r>
              <a:rPr lang="en-GB" altLang="en-US" sz="2000" b="1" dirty="0" err="1" smtClean="0"/>
              <a:t>países</a:t>
            </a:r>
            <a:endParaRPr lang="en-US" altLang="en-US" sz="2000" b="1" dirty="0"/>
          </a:p>
        </p:txBody>
      </p:sp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1979612" y="5628130"/>
            <a:ext cx="6732587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800" b="1" dirty="0" err="1" smtClean="0">
                <a:solidFill>
                  <a:srgbClr val="339933"/>
                </a:solidFill>
              </a:rPr>
              <a:t>Profesionales</a:t>
            </a:r>
            <a:r>
              <a:rPr lang="en-GB" altLang="en-US" sz="1800" b="1" dirty="0" smtClean="0">
                <a:solidFill>
                  <a:srgbClr val="339933"/>
                </a:solidFill>
              </a:rPr>
              <a:t> de la </a:t>
            </a:r>
            <a:r>
              <a:rPr lang="en-GB" altLang="en-US" sz="1800" b="1" dirty="0" err="1" smtClean="0">
                <a:solidFill>
                  <a:srgbClr val="339933"/>
                </a:solidFill>
              </a:rPr>
              <a:t>salud</a:t>
            </a:r>
            <a:r>
              <a:rPr lang="en-GB" altLang="en-US" sz="1800" b="1" dirty="0" smtClean="0">
                <a:solidFill>
                  <a:srgbClr val="339933"/>
                </a:solidFill>
              </a:rPr>
              <a:t> – </a:t>
            </a:r>
            <a:r>
              <a:rPr lang="en-GB" altLang="en-US" sz="1800" b="1" dirty="0" err="1" smtClean="0">
                <a:solidFill>
                  <a:srgbClr val="0000FF"/>
                </a:solidFill>
              </a:rPr>
              <a:t>Bibliotecarios</a:t>
            </a:r>
            <a:r>
              <a:rPr lang="en-GB" altLang="en-US" sz="1800" b="1" dirty="0" smtClean="0">
                <a:solidFill>
                  <a:srgbClr val="339933"/>
                </a:solidFill>
              </a:rPr>
              <a:t> </a:t>
            </a:r>
            <a:r>
              <a:rPr lang="en-GB" altLang="en-US" sz="1800" b="1" dirty="0">
                <a:solidFill>
                  <a:srgbClr val="339933"/>
                </a:solidFill>
              </a:rPr>
              <a:t>– </a:t>
            </a:r>
            <a:r>
              <a:rPr lang="en-GB" altLang="en-US" sz="1800" b="1" dirty="0" err="1" smtClean="0">
                <a:solidFill>
                  <a:srgbClr val="339933"/>
                </a:solidFill>
              </a:rPr>
              <a:t>Profesionales</a:t>
            </a:r>
            <a:r>
              <a:rPr lang="en-GB" altLang="en-US" sz="1800" b="1" dirty="0" smtClean="0">
                <a:solidFill>
                  <a:srgbClr val="339933"/>
                </a:solidFill>
              </a:rPr>
              <a:t> de la </a:t>
            </a:r>
            <a:r>
              <a:rPr lang="en-GB" altLang="en-US" sz="1800" b="1" dirty="0" err="1" smtClean="0">
                <a:solidFill>
                  <a:srgbClr val="339933"/>
                </a:solidFill>
              </a:rPr>
              <a:t>Información</a:t>
            </a:r>
            <a:r>
              <a:rPr lang="en-GB" altLang="en-US" sz="1800" b="1" dirty="0" smtClean="0">
                <a:solidFill>
                  <a:srgbClr val="339933"/>
                </a:solidFill>
              </a:rPr>
              <a:t> </a:t>
            </a:r>
            <a:r>
              <a:rPr lang="en-GB" altLang="en-US" sz="1800" b="1" dirty="0">
                <a:solidFill>
                  <a:srgbClr val="339933"/>
                </a:solidFill>
              </a:rPr>
              <a:t>– </a:t>
            </a:r>
            <a:r>
              <a:rPr lang="en-GB" altLang="en-US" sz="1800" b="1" dirty="0" err="1" smtClean="0">
                <a:solidFill>
                  <a:srgbClr val="0000FF"/>
                </a:solidFill>
              </a:rPr>
              <a:t>Editoriales</a:t>
            </a:r>
            <a:r>
              <a:rPr lang="en-GB" altLang="en-US" sz="1800" b="1" dirty="0" smtClean="0">
                <a:solidFill>
                  <a:srgbClr val="0000FF"/>
                </a:solidFill>
              </a:rPr>
              <a:t> </a:t>
            </a:r>
            <a:r>
              <a:rPr lang="en-GB" altLang="en-US" sz="1800" b="1" dirty="0" smtClean="0">
                <a:solidFill>
                  <a:srgbClr val="339933"/>
                </a:solidFill>
              </a:rPr>
              <a:t>– </a:t>
            </a:r>
            <a:r>
              <a:rPr lang="en-GB" altLang="en-US" sz="1800" b="1" dirty="0" err="1" smtClean="0">
                <a:solidFill>
                  <a:srgbClr val="339933"/>
                </a:solidFill>
              </a:rPr>
              <a:t>Investigadores</a:t>
            </a:r>
            <a:r>
              <a:rPr lang="en-GB" altLang="en-US" sz="1800" b="1" dirty="0" smtClean="0">
                <a:solidFill>
                  <a:srgbClr val="339933"/>
                </a:solidFill>
              </a:rPr>
              <a:t> – </a:t>
            </a:r>
            <a:r>
              <a:rPr lang="en-GB" altLang="en-US" sz="1800" b="1" dirty="0" err="1" smtClean="0">
                <a:solidFill>
                  <a:srgbClr val="0000FF"/>
                </a:solidFill>
              </a:rPr>
              <a:t>Legisladores</a:t>
            </a:r>
            <a:endParaRPr lang="en-US" altLang="en-US" sz="1800" b="1" dirty="0">
              <a:solidFill>
                <a:srgbClr val="0000FF"/>
              </a:solidFill>
            </a:endParaRPr>
          </a:p>
        </p:txBody>
      </p:sp>
      <p:pic>
        <p:nvPicPr>
          <p:cNvPr id="8198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122863"/>
            <a:ext cx="1577975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411760" y="4535717"/>
            <a:ext cx="1364476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HN" dirty="0" smtClean="0"/>
              <a:t>Junio 2015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69856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48072"/>
          </a:xfrm>
          <a:solidFill>
            <a:schemeClr val="accent5"/>
          </a:solidFill>
        </p:spPr>
        <p:txBody>
          <a:bodyPr/>
          <a:lstStyle/>
          <a:p>
            <a:r>
              <a:rPr lang="es-HN" sz="3600" b="1" dirty="0" smtClean="0"/>
              <a:t>HIFA en Centro América, julio 2015</a:t>
            </a:r>
            <a:endParaRPr lang="es-HN" sz="3600" b="1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307715"/>
              </p:ext>
            </p:extLst>
          </p:nvPr>
        </p:nvGraphicFramePr>
        <p:xfrm>
          <a:off x="467544" y="980728"/>
          <a:ext cx="8280920" cy="56886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5540"/>
                <a:gridCol w="6215380"/>
              </a:tblGrid>
              <a:tr h="3608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200" b="1" dirty="0">
                          <a:solidFill>
                            <a:schemeClr val="tx1"/>
                          </a:solidFill>
                          <a:effectLst/>
                        </a:rPr>
                        <a:t>PAIS</a:t>
                      </a:r>
                      <a:endParaRPr lang="es-HN" sz="2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200" b="1" dirty="0">
                          <a:solidFill>
                            <a:schemeClr val="tx1"/>
                          </a:solidFill>
                          <a:effectLst/>
                        </a:rPr>
                        <a:t>MIEMBROS</a:t>
                      </a:r>
                      <a:endParaRPr lang="es-HN" sz="2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6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200" b="1">
                          <a:solidFill>
                            <a:schemeClr val="tx1"/>
                          </a:solidFill>
                          <a:effectLst/>
                        </a:rPr>
                        <a:t>Honduras</a:t>
                      </a:r>
                      <a:endParaRPr lang="es-HN" sz="22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000" b="1" dirty="0">
                          <a:solidFill>
                            <a:schemeClr val="tx1"/>
                          </a:solidFill>
                          <a:effectLst/>
                        </a:rPr>
                        <a:t>N= </a:t>
                      </a:r>
                      <a:r>
                        <a:rPr lang="es-HN" sz="2000" b="1" dirty="0" smtClean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s-HN" sz="20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000" b="1" dirty="0">
                          <a:solidFill>
                            <a:schemeClr val="tx1"/>
                          </a:solidFill>
                          <a:effectLst/>
                        </a:rPr>
                        <a:t>Médicos (7), Bibliotecario (1), No consignado (1)</a:t>
                      </a:r>
                      <a:endParaRPr lang="es-HN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6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200" b="1">
                          <a:solidFill>
                            <a:schemeClr val="tx1"/>
                          </a:solidFill>
                          <a:effectLst/>
                        </a:rPr>
                        <a:t>Guatemala</a:t>
                      </a:r>
                      <a:endParaRPr lang="es-HN" sz="22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000" b="1">
                          <a:solidFill>
                            <a:schemeClr val="tx1"/>
                          </a:solidFill>
                          <a:effectLst/>
                        </a:rPr>
                        <a:t>N= 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000" b="1">
                          <a:solidFill>
                            <a:schemeClr val="tx1"/>
                          </a:solidFill>
                          <a:effectLst/>
                        </a:rPr>
                        <a:t>Estudiante de medicina (1), Bibliotecario (2)</a:t>
                      </a:r>
                      <a:endParaRPr lang="es-HN" sz="20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6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200" b="1">
                          <a:solidFill>
                            <a:schemeClr val="tx1"/>
                          </a:solidFill>
                          <a:effectLst/>
                        </a:rPr>
                        <a:t>Belice</a:t>
                      </a:r>
                      <a:endParaRPr lang="es-HN" sz="22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000" b="1">
                          <a:solidFill>
                            <a:schemeClr val="tx1"/>
                          </a:solidFill>
                          <a:effectLst/>
                        </a:rPr>
                        <a:t>N= 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000" b="1">
                          <a:solidFill>
                            <a:schemeClr val="tx1"/>
                          </a:solidFill>
                          <a:effectLst/>
                        </a:rPr>
                        <a:t>Coordinador (1)</a:t>
                      </a:r>
                      <a:endParaRPr lang="es-HN" sz="20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6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200" b="1">
                          <a:solidFill>
                            <a:schemeClr val="tx1"/>
                          </a:solidFill>
                          <a:effectLst/>
                        </a:rPr>
                        <a:t>El Salvador</a:t>
                      </a:r>
                      <a:endParaRPr lang="es-HN" sz="22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000" b="1">
                          <a:solidFill>
                            <a:schemeClr val="tx1"/>
                          </a:solidFill>
                          <a:effectLst/>
                        </a:rPr>
                        <a:t>N= 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000" b="1">
                          <a:solidFill>
                            <a:schemeClr val="tx1"/>
                          </a:solidFill>
                          <a:effectLst/>
                        </a:rPr>
                        <a:t>Medico (1)</a:t>
                      </a:r>
                      <a:endParaRPr lang="es-HN" sz="20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6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200" b="1">
                          <a:solidFill>
                            <a:schemeClr val="tx1"/>
                          </a:solidFill>
                          <a:effectLst/>
                        </a:rPr>
                        <a:t>Nicaragua</a:t>
                      </a:r>
                      <a:endParaRPr lang="es-HN" sz="22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000" b="1">
                          <a:solidFill>
                            <a:schemeClr val="tx1"/>
                          </a:solidFill>
                          <a:effectLst/>
                        </a:rPr>
                        <a:t>N= 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000" b="1">
                          <a:solidFill>
                            <a:schemeClr val="tx1"/>
                          </a:solidFill>
                          <a:effectLst/>
                        </a:rPr>
                        <a:t>Coordinador (2)</a:t>
                      </a:r>
                      <a:endParaRPr lang="es-HN" sz="20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6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200" b="1">
                          <a:solidFill>
                            <a:schemeClr val="tx1"/>
                          </a:solidFill>
                          <a:effectLst/>
                        </a:rPr>
                        <a:t>Costa Rica</a:t>
                      </a:r>
                      <a:endParaRPr lang="es-HN" sz="22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000" b="1">
                          <a:solidFill>
                            <a:schemeClr val="tx1"/>
                          </a:solidFill>
                          <a:effectLst/>
                        </a:rPr>
                        <a:t>N=2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000" b="1">
                          <a:solidFill>
                            <a:schemeClr val="tx1"/>
                          </a:solidFill>
                          <a:effectLst/>
                        </a:rPr>
                        <a:t>Tecnólogo (1), Investigador (1)</a:t>
                      </a:r>
                      <a:endParaRPr lang="es-HN" sz="20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3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200" b="1" dirty="0" smtClean="0">
                          <a:solidFill>
                            <a:schemeClr val="tx1"/>
                          </a:solidFill>
                          <a:effectLst/>
                        </a:rPr>
                        <a:t>Panamá</a:t>
                      </a:r>
                      <a:endParaRPr lang="es-HN" sz="2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000" b="1" dirty="0">
                          <a:solidFill>
                            <a:schemeClr val="tx1"/>
                          </a:solidFill>
                          <a:effectLst/>
                        </a:rPr>
                        <a:t>N= 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2000" b="1" dirty="0">
                          <a:solidFill>
                            <a:schemeClr val="tx1"/>
                          </a:solidFill>
                          <a:effectLst/>
                        </a:rPr>
                        <a:t>Coordinador (1), Enfermera (1), No consignado (1)</a:t>
                      </a:r>
                      <a:endParaRPr lang="es-HN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6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55" y="0"/>
            <a:ext cx="8548290" cy="6858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5916995" y="292005"/>
            <a:ext cx="2915816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HN" sz="2400" b="1" dirty="0" smtClean="0"/>
              <a:t>www.hifa2015.org</a:t>
            </a:r>
            <a:endParaRPr lang="es-HN" sz="2400" b="1" dirty="0"/>
          </a:p>
        </p:txBody>
      </p:sp>
    </p:spTree>
    <p:extLst>
      <p:ext uri="{BB962C8B-B14F-4D97-AF65-F5344CB8AC3E}">
        <p14:creationId xmlns:p14="http://schemas.microsoft.com/office/powerpoint/2010/main" val="65050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8229600" cy="2016968"/>
          </a:xfrm>
          <a:solidFill>
            <a:schemeClr val="accent5"/>
          </a:solidFill>
        </p:spPr>
        <p:txBody>
          <a:bodyPr/>
          <a:lstStyle/>
          <a:p>
            <a:pPr eaLnBrk="1" hangingPunct="1"/>
            <a:r>
              <a:rPr lang="en-GB" altLang="en-US" sz="4000" dirty="0" err="1" smtClean="0"/>
              <a:t>Colaboración</a:t>
            </a:r>
            <a:r>
              <a:rPr lang="en-GB" altLang="en-US" sz="4000" dirty="0" smtClean="0"/>
              <a:t> HIFA-OMS </a:t>
            </a:r>
            <a:r>
              <a:rPr lang="en-GB" altLang="en-US" sz="4000" dirty="0" err="1" smtClean="0"/>
              <a:t>sobre</a:t>
            </a:r>
            <a:r>
              <a:rPr lang="en-GB" altLang="en-US" sz="4000" dirty="0" smtClean="0"/>
              <a:t> </a:t>
            </a:r>
            <a:r>
              <a:rPr lang="en-GB" altLang="en-US" sz="4000" dirty="0" err="1" smtClean="0"/>
              <a:t>Cambio</a:t>
            </a:r>
            <a:r>
              <a:rPr lang="en-GB" altLang="en-US" sz="4000" dirty="0" smtClean="0"/>
              <a:t> de </a:t>
            </a:r>
            <a:r>
              <a:rPr lang="en-GB" altLang="en-US" sz="4000" dirty="0" err="1" smtClean="0"/>
              <a:t>Tareas</a:t>
            </a:r>
            <a:r>
              <a:rPr lang="en-GB" altLang="en-US" sz="4000" dirty="0" smtClean="0"/>
              <a:t> </a:t>
            </a:r>
            <a:r>
              <a:rPr lang="en-GB" altLang="en-US" sz="4000" dirty="0" err="1" smtClean="0"/>
              <a:t>para</a:t>
            </a:r>
            <a:r>
              <a:rPr lang="en-GB" altLang="en-US" sz="4000" dirty="0" smtClean="0"/>
              <a:t> la </a:t>
            </a:r>
            <a:r>
              <a:rPr lang="en-GB" altLang="en-US" sz="4000" dirty="0" err="1" smtClean="0"/>
              <a:t>Salud</a:t>
            </a:r>
            <a:r>
              <a:rPr lang="en-GB" altLang="en-US" sz="4000" dirty="0" smtClean="0"/>
              <a:t> </a:t>
            </a:r>
            <a:r>
              <a:rPr lang="en-GB" altLang="en-US" sz="4000" dirty="0" err="1" smtClean="0"/>
              <a:t>Materna</a:t>
            </a:r>
            <a:r>
              <a:rPr lang="en-GB" altLang="en-US" sz="4000" dirty="0" smtClean="0"/>
              <a:t> y Neonatal</a:t>
            </a:r>
            <a:endParaRPr lang="en-US" altLang="en-US" sz="4000" dirty="0" smtClean="0"/>
          </a:p>
        </p:txBody>
      </p:sp>
      <p:pic>
        <p:nvPicPr>
          <p:cNvPr id="10243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32488" y="2332038"/>
            <a:ext cx="3211512" cy="4525962"/>
          </a:xfrm>
          <a:noFill/>
        </p:spPr>
      </p:pic>
      <p:pic>
        <p:nvPicPr>
          <p:cNvPr id="10244" name="Picture 12" descr="HIFA2015 Logo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1569" y="5512017"/>
            <a:ext cx="915121" cy="874713"/>
          </a:xfrm>
          <a:noFill/>
        </p:spPr>
      </p:pic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684213" y="2133600"/>
            <a:ext cx="4968875" cy="413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“</a:t>
            </a:r>
            <a:r>
              <a:rPr lang="en-US" altLang="en-US" sz="2000" dirty="0"/>
              <a:t>C</a:t>
            </a:r>
            <a:r>
              <a:rPr lang="en-US" altLang="en-US" sz="2000" dirty="0" smtClean="0"/>
              <a:t>omo </a:t>
            </a:r>
            <a:r>
              <a:rPr lang="en-US" altLang="en-US" sz="2000" b="1" dirty="0" err="1" smtClean="0"/>
              <a:t>Voces</a:t>
            </a:r>
            <a:r>
              <a:rPr lang="en-US" altLang="en-US" sz="2000" dirty="0" smtClean="0"/>
              <a:t> </a:t>
            </a:r>
            <a:r>
              <a:rPr lang="en-US" altLang="en-US" sz="2000" b="1" dirty="0" smtClean="0"/>
              <a:t>HIFA </a:t>
            </a:r>
            <a:r>
              <a:rPr lang="en-US" altLang="en-US" sz="2000" dirty="0" err="1" smtClean="0"/>
              <a:t>evolucione</a:t>
            </a:r>
            <a:r>
              <a:rPr lang="en-US" altLang="en-US" sz="2000" dirty="0" smtClean="0"/>
              <a:t> en los </a:t>
            </a:r>
            <a:r>
              <a:rPr lang="en-US" altLang="en-US" sz="2000" dirty="0" err="1" smtClean="0"/>
              <a:t>años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venideros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tiene</a:t>
            </a:r>
            <a:r>
              <a:rPr lang="en-US" altLang="en-US" sz="2000" dirty="0" smtClean="0"/>
              <a:t> el </a:t>
            </a:r>
            <a:r>
              <a:rPr lang="en-US" altLang="en-US" sz="2000" dirty="0" err="1" smtClean="0"/>
              <a:t>potencial</a:t>
            </a:r>
            <a:r>
              <a:rPr lang="en-US" altLang="en-US" sz="2000" dirty="0" smtClean="0"/>
              <a:t> de </a:t>
            </a:r>
            <a:r>
              <a:rPr lang="en-US" altLang="en-US" sz="2000" dirty="0" err="1" smtClean="0"/>
              <a:t>llegar</a:t>
            </a:r>
            <a:r>
              <a:rPr lang="en-US" altLang="en-US" sz="2000" dirty="0" smtClean="0"/>
              <a:t> a </a:t>
            </a:r>
            <a:r>
              <a:rPr lang="en-US" altLang="en-US" sz="2000" dirty="0" err="1" smtClean="0"/>
              <a:t>ser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una</a:t>
            </a:r>
            <a:r>
              <a:rPr lang="en-US" altLang="en-US" sz="2000" dirty="0" smtClean="0"/>
              <a:t> </a:t>
            </a:r>
            <a:r>
              <a:rPr lang="en-US" altLang="en-US" sz="2000" b="1" dirty="0" err="1" smtClean="0"/>
              <a:t>fuente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lider</a:t>
            </a:r>
            <a:r>
              <a:rPr lang="en-US" altLang="en-US" sz="2000" b="1" dirty="0" smtClean="0"/>
              <a:t> de </a:t>
            </a:r>
            <a:r>
              <a:rPr lang="en-US" altLang="en-US" sz="2000" b="1" dirty="0" err="1" smtClean="0"/>
              <a:t>datos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practicos</a:t>
            </a:r>
            <a:r>
              <a:rPr lang="en-US" altLang="en-US" sz="2000" b="1" dirty="0" smtClean="0"/>
              <a:t> y </a:t>
            </a:r>
            <a:r>
              <a:rPr lang="en-US" altLang="en-US" sz="2000" b="1" dirty="0" err="1" smtClean="0"/>
              <a:t>experimentales</a:t>
            </a:r>
            <a:r>
              <a:rPr lang="en-US" altLang="en-US" sz="2000" b="1" dirty="0" smtClean="0"/>
              <a:t> </a:t>
            </a:r>
            <a:r>
              <a:rPr lang="en-US" altLang="en-US" sz="2000" dirty="0" err="1" smtClean="0"/>
              <a:t>para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ayudar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informar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por</a:t>
            </a:r>
            <a:r>
              <a:rPr lang="en-US" altLang="en-US" sz="2000" dirty="0" smtClean="0"/>
              <a:t> OMS y </a:t>
            </a:r>
            <a:r>
              <a:rPr lang="en-US" altLang="en-US" sz="2000" dirty="0" err="1" smtClean="0"/>
              <a:t>otras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organizaciones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guias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internacionales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futuras</a:t>
            </a:r>
            <a:r>
              <a:rPr lang="en-US" altLang="en-US" sz="2000" dirty="0" smtClean="0"/>
              <a:t>”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i="1" dirty="0" smtClean="0"/>
              <a:t>Dr </a:t>
            </a:r>
            <a:r>
              <a:rPr lang="en-GB" altLang="en-US" sz="1800" i="1" dirty="0"/>
              <a:t>Simon Lewin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i="1" dirty="0"/>
              <a:t>WHO Guideline Development Group</a:t>
            </a:r>
            <a:endParaRPr lang="en-US" altLang="en-US" sz="1800" i="1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i="1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dirty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dirty="0"/>
          </a:p>
        </p:txBody>
      </p:sp>
      <p:sp>
        <p:nvSpPr>
          <p:cNvPr id="10246" name="Text Box 11"/>
          <p:cNvSpPr txBox="1">
            <a:spLocks noChangeArrowheads="1"/>
          </p:cNvSpPr>
          <p:nvPr/>
        </p:nvSpPr>
        <p:spPr bwMode="auto">
          <a:xfrm>
            <a:off x="434736" y="5328661"/>
            <a:ext cx="17287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247" name="Text Box 13"/>
          <p:cNvSpPr txBox="1">
            <a:spLocks noChangeArrowheads="1"/>
          </p:cNvSpPr>
          <p:nvPr/>
        </p:nvSpPr>
        <p:spPr bwMode="auto">
          <a:xfrm>
            <a:off x="1730136" y="5328661"/>
            <a:ext cx="3241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10248" name="Picture 16" descr="WHO_logo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63524" y="5257223"/>
            <a:ext cx="2010251" cy="15962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en-GB" b="1" dirty="0" err="1" smtClean="0"/>
              <a:t>Ejemplo</a:t>
            </a:r>
            <a:r>
              <a:rPr lang="en-GB" b="1" dirty="0" smtClean="0"/>
              <a:t>: Ebola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HN" dirty="0" smtClean="0"/>
              <a:t>HIFA @ </a:t>
            </a:r>
            <a:r>
              <a:rPr lang="es-HN" dirty="0" err="1" smtClean="0"/>
              <a:t>World</a:t>
            </a:r>
            <a:r>
              <a:rPr lang="es-HN" dirty="0" smtClean="0"/>
              <a:t> </a:t>
            </a:r>
            <a:r>
              <a:rPr lang="es-HN" dirty="0" err="1" smtClean="0"/>
              <a:t>Health</a:t>
            </a:r>
            <a:r>
              <a:rPr lang="es-HN" dirty="0" smtClean="0"/>
              <a:t> Summit: “</a:t>
            </a:r>
            <a:r>
              <a:rPr lang="es-HN" dirty="0" err="1" smtClean="0">
                <a:solidFill>
                  <a:srgbClr val="0033CC"/>
                </a:solidFill>
              </a:rPr>
              <a:t>Ebola</a:t>
            </a:r>
            <a:r>
              <a:rPr lang="es-HN" dirty="0" smtClean="0">
                <a:solidFill>
                  <a:srgbClr val="0033CC"/>
                </a:solidFill>
              </a:rPr>
              <a:t> es una falla colectiva de producción, disponibilidad y uso de información sobre cuidados de salud</a:t>
            </a:r>
            <a:r>
              <a:rPr lang="es-HN" dirty="0" smtClean="0"/>
              <a:t>” </a:t>
            </a:r>
            <a:endParaRPr lang="es-HN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3645024"/>
            <a:ext cx="4038600" cy="2808312"/>
          </a:xfrm>
        </p:spPr>
        <p:txBody>
          <a:bodyPr/>
          <a:lstStyle/>
          <a:p>
            <a:r>
              <a:rPr lang="en-GB" dirty="0" smtClean="0"/>
              <a:t>HIFA </a:t>
            </a:r>
            <a:r>
              <a:rPr lang="en-GB" dirty="0" err="1" smtClean="0"/>
              <a:t>persuadió</a:t>
            </a:r>
            <a:r>
              <a:rPr lang="en-GB" dirty="0" smtClean="0"/>
              <a:t>  </a:t>
            </a:r>
            <a:r>
              <a:rPr lang="en-GB" dirty="0" err="1" smtClean="0"/>
              <a:t>UpToDate</a:t>
            </a:r>
            <a:r>
              <a:rPr lang="en-GB" dirty="0" smtClean="0"/>
              <a:t> a </a:t>
            </a:r>
            <a:r>
              <a:rPr lang="en-GB" dirty="0" err="1" smtClean="0"/>
              <a:t>liberar</a:t>
            </a:r>
            <a:r>
              <a:rPr lang="en-GB" dirty="0" smtClean="0"/>
              <a:t> el </a:t>
            </a:r>
            <a:r>
              <a:rPr lang="en-GB" dirty="0" err="1" smtClean="0"/>
              <a:t>contenido</a:t>
            </a:r>
            <a:r>
              <a:rPr lang="en-GB" dirty="0" smtClean="0"/>
              <a:t> de Ebola </a:t>
            </a:r>
            <a:r>
              <a:rPr lang="en-GB" dirty="0" err="1" smtClean="0"/>
              <a:t>para</a:t>
            </a:r>
            <a:r>
              <a:rPr lang="en-GB" dirty="0" smtClean="0"/>
              <a:t> </a:t>
            </a:r>
            <a:r>
              <a:rPr lang="en-GB" dirty="0" err="1" smtClean="0"/>
              <a:t>dominio</a:t>
            </a:r>
            <a:r>
              <a:rPr lang="en-GB" dirty="0" smtClean="0"/>
              <a:t> </a:t>
            </a:r>
            <a:r>
              <a:rPr lang="en-GB" dirty="0" err="1" smtClean="0"/>
              <a:t>público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1584409"/>
            <a:ext cx="4038600" cy="1772584"/>
          </a:xfrm>
        </p:spPr>
        <p:txBody>
          <a:bodyPr/>
          <a:lstStyle/>
          <a:p>
            <a:r>
              <a:rPr lang="en-GB" dirty="0" smtClean="0"/>
              <a:t>100s de </a:t>
            </a:r>
            <a:r>
              <a:rPr lang="en-GB" dirty="0" err="1" smtClean="0"/>
              <a:t>mensajes</a:t>
            </a:r>
            <a:r>
              <a:rPr lang="en-GB" dirty="0" smtClean="0"/>
              <a:t> </a:t>
            </a:r>
            <a:r>
              <a:rPr lang="en-GB" dirty="0" err="1" smtClean="0"/>
              <a:t>intercambiados</a:t>
            </a:r>
            <a:r>
              <a:rPr lang="en-GB" dirty="0" smtClean="0"/>
              <a:t> en los </a:t>
            </a:r>
            <a:r>
              <a:rPr lang="en-GB" dirty="0" err="1" smtClean="0"/>
              <a:t>Foros</a:t>
            </a:r>
            <a:r>
              <a:rPr lang="en-GB" dirty="0" smtClean="0"/>
              <a:t> HIFA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188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en-GB" altLang="en-US" b="1" dirty="0" err="1" smtClean="0"/>
              <a:t>Evaluación</a:t>
            </a:r>
            <a:r>
              <a:rPr lang="en-GB" altLang="en-US" b="1" dirty="0" smtClean="0"/>
              <a:t> de HIFA2015</a:t>
            </a:r>
            <a:endParaRPr lang="en-US" altLang="en-US" b="1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s-HN" altLang="en-US" dirty="0" smtClean="0"/>
              <a:t>“HIFA2015 alcanza niveles extraordinarios de actividad utilizando recursos mínimos de los cuales se benefician muchas personas a nivel mundial”</a:t>
            </a:r>
          </a:p>
          <a:p>
            <a:pPr eaLnBrk="1" hangingPunct="1"/>
            <a:endParaRPr lang="es-HN" altLang="en-US" dirty="0" smtClean="0"/>
          </a:p>
          <a:p>
            <a:pPr eaLnBrk="1" hangingPunct="1">
              <a:buFontTx/>
              <a:buNone/>
            </a:pPr>
            <a:r>
              <a:rPr lang="es-HN" altLang="en-US" dirty="0" smtClean="0"/>
              <a:t>HIFA2015 Informe de Evaluación Externa, 2011, financiado por Fundación Rockefeller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pPr eaLnBrk="1" hangingPunct="1"/>
            <a:r>
              <a:rPr lang="en-GB" altLang="en-US" b="1" dirty="0" smtClean="0"/>
              <a:t>Como </a:t>
            </a:r>
            <a:r>
              <a:rPr lang="en-GB" altLang="en-US" b="1" dirty="0" err="1" smtClean="0"/>
              <a:t>puedes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participar</a:t>
            </a:r>
            <a:endParaRPr lang="en-US" altLang="en-US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600200"/>
            <a:ext cx="4316288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4400" b="1" dirty="0" err="1" smtClean="0"/>
              <a:t>Unete</a:t>
            </a:r>
            <a:r>
              <a:rPr lang="en-GB" altLang="en-US" sz="4400" b="1" dirty="0" smtClean="0"/>
              <a:t> a HIFA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altLang="en-US" sz="4400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4400" b="1" dirty="0" smtClean="0"/>
              <a:t>www.hifa.org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altLang="en-US" dirty="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843213" y="5949950"/>
            <a:ext cx="35290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b="1" dirty="0" err="1" smtClean="0"/>
              <a:t>Gracias</a:t>
            </a:r>
            <a:endParaRPr lang="en-US" altLang="en-US" b="1" dirty="0"/>
          </a:p>
        </p:txBody>
      </p:sp>
      <p:pic>
        <p:nvPicPr>
          <p:cNvPr id="16390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063750"/>
            <a:ext cx="3014662" cy="31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81"/>
            <a:ext cx="9144000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-16829" y="4272677"/>
            <a:ext cx="9132912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b="1" dirty="0" err="1">
                <a:solidFill>
                  <a:srgbClr val="002060"/>
                </a:solidFill>
              </a:rPr>
              <a:t>Summary</a:t>
            </a:r>
            <a:r>
              <a:rPr lang="es-ES" b="1" dirty="0">
                <a:solidFill>
                  <a:srgbClr val="002060"/>
                </a:solidFill>
              </a:rPr>
              <a:t> </a:t>
            </a:r>
            <a:r>
              <a:rPr lang="es-ES" b="1" dirty="0" err="1">
                <a:solidFill>
                  <a:srgbClr val="002060"/>
                </a:solidFill>
              </a:rPr>
              <a:t>for</a:t>
            </a:r>
            <a:r>
              <a:rPr lang="es-ES" b="1" dirty="0">
                <a:solidFill>
                  <a:srgbClr val="002060"/>
                </a:solidFill>
              </a:rPr>
              <a:t> </a:t>
            </a:r>
            <a:r>
              <a:rPr lang="es-ES" b="1" dirty="0" err="1">
                <a:solidFill>
                  <a:srgbClr val="002060"/>
                </a:solidFill>
              </a:rPr>
              <a:t>July</a:t>
            </a:r>
            <a:r>
              <a:rPr lang="es-ES" b="1" dirty="0">
                <a:solidFill>
                  <a:srgbClr val="002060"/>
                </a:solidFill>
              </a:rPr>
              <a:t> 13</a:t>
            </a:r>
            <a:endParaRPr lang="es-ES" dirty="0">
              <a:solidFill>
                <a:srgbClr val="002060"/>
              </a:solidFill>
            </a:endParaRPr>
          </a:p>
          <a:p>
            <a:r>
              <a:rPr lang="es-ES" dirty="0">
                <a:solidFill>
                  <a:srgbClr val="002060"/>
                </a:solidFill>
                <a:hlinkClick r:id="rId3"/>
              </a:rPr>
              <a:t>BMC </a:t>
            </a:r>
            <a:r>
              <a:rPr lang="es-ES" dirty="0" err="1">
                <a:solidFill>
                  <a:srgbClr val="002060"/>
                </a:solidFill>
                <a:hlinkClick r:id="rId3"/>
              </a:rPr>
              <a:t>Health</a:t>
            </a:r>
            <a:r>
              <a:rPr lang="es-ES" dirty="0">
                <a:solidFill>
                  <a:srgbClr val="002060"/>
                </a:solidFill>
                <a:hlinkClick r:id="rId3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3"/>
              </a:rPr>
              <a:t>Serv</a:t>
            </a:r>
            <a:r>
              <a:rPr lang="es-ES" dirty="0">
                <a:solidFill>
                  <a:srgbClr val="002060"/>
                </a:solidFill>
                <a:hlinkClick r:id="rId3"/>
              </a:rPr>
              <a:t> Res: </a:t>
            </a:r>
            <a:r>
              <a:rPr lang="es-ES" dirty="0" err="1">
                <a:solidFill>
                  <a:srgbClr val="002060"/>
                </a:solidFill>
                <a:hlinkClick r:id="rId3"/>
              </a:rPr>
              <a:t>Initiatives</a:t>
            </a:r>
            <a:r>
              <a:rPr lang="es-ES" dirty="0">
                <a:solidFill>
                  <a:srgbClr val="002060"/>
                </a:solidFill>
                <a:hlinkClick r:id="rId3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3"/>
              </a:rPr>
              <a:t>supporting</a:t>
            </a:r>
            <a:r>
              <a:rPr lang="es-ES" dirty="0">
                <a:solidFill>
                  <a:srgbClr val="002060"/>
                </a:solidFill>
                <a:hlinkClick r:id="rId3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3"/>
              </a:rPr>
              <a:t>evidence</a:t>
            </a:r>
            <a:r>
              <a:rPr lang="es-ES" dirty="0">
                <a:solidFill>
                  <a:srgbClr val="002060"/>
                </a:solidFill>
                <a:hlinkClick r:id="rId3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3"/>
              </a:rPr>
              <a:t>informed</a:t>
            </a:r>
            <a:r>
              <a:rPr lang="es-ES" dirty="0">
                <a:solidFill>
                  <a:srgbClr val="002060"/>
                </a:solidFill>
                <a:hlinkClick r:id="rId3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3"/>
              </a:rPr>
              <a:t>health</a:t>
            </a:r>
            <a:r>
              <a:rPr lang="es-ES" dirty="0">
                <a:solidFill>
                  <a:srgbClr val="002060"/>
                </a:solidFill>
                <a:hlinkClick r:id="rId3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3"/>
              </a:rPr>
              <a:t>system</a:t>
            </a:r>
            <a:r>
              <a:rPr lang="es-ES" dirty="0">
                <a:solidFill>
                  <a:srgbClr val="002060"/>
                </a:solidFill>
                <a:hlinkClick r:id="rId3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3"/>
              </a:rPr>
              <a:t>policymaking</a:t>
            </a:r>
            <a:r>
              <a:rPr lang="es-ES" dirty="0">
                <a:solidFill>
                  <a:srgbClr val="002060"/>
                </a:solidFill>
                <a:hlinkClick r:id="rId3"/>
              </a:rPr>
              <a:t> in </a:t>
            </a:r>
            <a:r>
              <a:rPr lang="es-ES" dirty="0" err="1">
                <a:solidFill>
                  <a:srgbClr val="002060"/>
                </a:solidFill>
                <a:hlinkClick r:id="rId3"/>
              </a:rPr>
              <a:t>Cameroon</a:t>
            </a:r>
            <a:r>
              <a:rPr lang="es-ES" dirty="0">
                <a:solidFill>
                  <a:srgbClr val="002060"/>
                </a:solidFill>
                <a:hlinkClick r:id="rId3"/>
              </a:rPr>
              <a:t> and Uganda</a:t>
            </a:r>
            <a:r>
              <a:rPr lang="es-ES" dirty="0">
                <a:solidFill>
                  <a:srgbClr val="002060"/>
                </a:solidFill>
              </a:rPr>
              <a:t> 1 </a:t>
            </a:r>
            <a:r>
              <a:rPr lang="es-ES" dirty="0" err="1">
                <a:solidFill>
                  <a:srgbClr val="002060"/>
                </a:solidFill>
              </a:rPr>
              <a:t>message</a:t>
            </a:r>
            <a:endParaRPr lang="es-ES" dirty="0">
              <a:solidFill>
                <a:srgbClr val="002060"/>
              </a:solidFill>
            </a:endParaRPr>
          </a:p>
          <a:p>
            <a:r>
              <a:rPr lang="es-ES" dirty="0" err="1">
                <a:solidFill>
                  <a:srgbClr val="002060"/>
                </a:solidFill>
                <a:hlinkClick r:id="rId4"/>
              </a:rPr>
              <a:t>Drug</a:t>
            </a:r>
            <a:r>
              <a:rPr lang="es-ES" dirty="0">
                <a:solidFill>
                  <a:srgbClr val="002060"/>
                </a:solidFill>
                <a:hlinkClick r:id="rId4"/>
              </a:rPr>
              <a:t> and </a:t>
            </a:r>
            <a:r>
              <a:rPr lang="es-ES" dirty="0" err="1">
                <a:solidFill>
                  <a:srgbClr val="002060"/>
                </a:solidFill>
                <a:hlinkClick r:id="rId4"/>
              </a:rPr>
              <a:t>Therapeutics</a:t>
            </a:r>
            <a:r>
              <a:rPr lang="es-ES" dirty="0">
                <a:solidFill>
                  <a:srgbClr val="002060"/>
                </a:solidFill>
                <a:hlinkClick r:id="rId4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4"/>
              </a:rPr>
              <a:t>Bulletin</a:t>
            </a:r>
            <a:r>
              <a:rPr lang="es-ES" dirty="0">
                <a:solidFill>
                  <a:srgbClr val="002060"/>
                </a:solidFill>
                <a:hlinkClick r:id="rId4"/>
              </a:rPr>
              <a:t> (DTB) and </a:t>
            </a:r>
            <a:r>
              <a:rPr lang="es-ES" dirty="0" err="1">
                <a:solidFill>
                  <a:srgbClr val="002060"/>
                </a:solidFill>
                <a:hlinkClick r:id="rId4"/>
              </a:rPr>
              <a:t>the</a:t>
            </a:r>
            <a:r>
              <a:rPr lang="es-ES" dirty="0">
                <a:solidFill>
                  <a:srgbClr val="002060"/>
                </a:solidFill>
                <a:hlinkClick r:id="rId4"/>
              </a:rPr>
              <a:t> International </a:t>
            </a:r>
            <a:r>
              <a:rPr lang="es-ES" dirty="0" err="1">
                <a:solidFill>
                  <a:srgbClr val="002060"/>
                </a:solidFill>
                <a:hlinkClick r:id="rId4"/>
              </a:rPr>
              <a:t>Society</a:t>
            </a:r>
            <a:r>
              <a:rPr lang="es-ES" dirty="0">
                <a:solidFill>
                  <a:srgbClr val="002060"/>
                </a:solidFill>
                <a:hlinkClick r:id="rId4"/>
              </a:rPr>
              <a:t> of </a:t>
            </a:r>
            <a:r>
              <a:rPr lang="es-ES" dirty="0" err="1">
                <a:solidFill>
                  <a:srgbClr val="002060"/>
                </a:solidFill>
                <a:hlinkClick r:id="rId4"/>
              </a:rPr>
              <a:t>Drug</a:t>
            </a:r>
            <a:r>
              <a:rPr lang="es-ES" dirty="0">
                <a:solidFill>
                  <a:srgbClr val="002060"/>
                </a:solidFill>
                <a:hlinkClick r:id="rId4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4"/>
              </a:rPr>
              <a:t>Bulletins</a:t>
            </a:r>
            <a:r>
              <a:rPr lang="es-ES" dirty="0">
                <a:solidFill>
                  <a:srgbClr val="002060"/>
                </a:solidFill>
                <a:hlinkClick r:id="rId4"/>
              </a:rPr>
              <a:t> (ISDB)</a:t>
            </a:r>
            <a:r>
              <a:rPr lang="es-ES" dirty="0">
                <a:solidFill>
                  <a:srgbClr val="002060"/>
                </a:solidFill>
              </a:rPr>
              <a:t> 1 </a:t>
            </a:r>
            <a:r>
              <a:rPr lang="es-ES" dirty="0" err="1">
                <a:solidFill>
                  <a:srgbClr val="002060"/>
                </a:solidFill>
              </a:rPr>
              <a:t>message</a:t>
            </a:r>
            <a:endParaRPr lang="es-ES" dirty="0">
              <a:solidFill>
                <a:srgbClr val="002060"/>
              </a:solidFill>
            </a:endParaRPr>
          </a:p>
          <a:p>
            <a:r>
              <a:rPr lang="es-ES" dirty="0">
                <a:solidFill>
                  <a:srgbClr val="002060"/>
                </a:solidFill>
                <a:hlinkClick r:id="rId5"/>
              </a:rPr>
              <a:t>IRIN: </a:t>
            </a:r>
            <a:r>
              <a:rPr lang="es-ES" dirty="0" err="1">
                <a:solidFill>
                  <a:srgbClr val="002060"/>
                </a:solidFill>
                <a:hlinkClick r:id="rId5"/>
              </a:rPr>
              <a:t>Stigma</a:t>
            </a:r>
            <a:r>
              <a:rPr lang="es-ES" dirty="0">
                <a:solidFill>
                  <a:srgbClr val="002060"/>
                </a:solidFill>
                <a:hlinkClick r:id="rId5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5"/>
              </a:rPr>
              <a:t>leaves</a:t>
            </a:r>
            <a:r>
              <a:rPr lang="es-ES" dirty="0">
                <a:solidFill>
                  <a:srgbClr val="002060"/>
                </a:solidFill>
                <a:hlinkClick r:id="rId5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5"/>
              </a:rPr>
              <a:t>Liberia's</a:t>
            </a:r>
            <a:r>
              <a:rPr lang="es-ES" dirty="0">
                <a:solidFill>
                  <a:srgbClr val="002060"/>
                </a:solidFill>
                <a:hlinkClick r:id="rId5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5"/>
              </a:rPr>
              <a:t>Ebola</a:t>
            </a:r>
            <a:r>
              <a:rPr lang="es-ES" dirty="0">
                <a:solidFill>
                  <a:srgbClr val="002060"/>
                </a:solidFill>
                <a:hlinkClick r:id="rId5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5"/>
              </a:rPr>
              <a:t>workers</a:t>
            </a:r>
            <a:r>
              <a:rPr lang="es-ES" dirty="0">
                <a:solidFill>
                  <a:srgbClr val="002060"/>
                </a:solidFill>
                <a:hlinkClick r:id="rId5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5"/>
              </a:rPr>
              <a:t>high</a:t>
            </a:r>
            <a:r>
              <a:rPr lang="es-ES" dirty="0">
                <a:solidFill>
                  <a:srgbClr val="002060"/>
                </a:solidFill>
                <a:hlinkClick r:id="rId5"/>
              </a:rPr>
              <a:t> and </a:t>
            </a:r>
            <a:r>
              <a:rPr lang="es-ES" dirty="0" err="1">
                <a:solidFill>
                  <a:srgbClr val="002060"/>
                </a:solidFill>
                <a:hlinkClick r:id="rId5"/>
              </a:rPr>
              <a:t>dry</a:t>
            </a:r>
            <a:r>
              <a:rPr lang="es-ES" dirty="0">
                <a:solidFill>
                  <a:srgbClr val="002060"/>
                </a:solidFill>
                <a:hlinkClick r:id="rId5"/>
              </a:rPr>
              <a:t> (2)</a:t>
            </a:r>
            <a:r>
              <a:rPr lang="es-ES" dirty="0">
                <a:solidFill>
                  <a:srgbClr val="002060"/>
                </a:solidFill>
              </a:rPr>
              <a:t> 1 </a:t>
            </a:r>
            <a:r>
              <a:rPr lang="es-ES" dirty="0" err="1">
                <a:solidFill>
                  <a:srgbClr val="002060"/>
                </a:solidFill>
              </a:rPr>
              <a:t>message</a:t>
            </a:r>
            <a:endParaRPr lang="es-ES" dirty="0">
              <a:solidFill>
                <a:srgbClr val="002060"/>
              </a:solidFill>
            </a:endParaRPr>
          </a:p>
          <a:p>
            <a:r>
              <a:rPr lang="es-ES" dirty="0">
                <a:solidFill>
                  <a:srgbClr val="002060"/>
                </a:solidFill>
                <a:hlinkClick r:id="rId6"/>
              </a:rPr>
              <a:t>J </a:t>
            </a:r>
            <a:r>
              <a:rPr lang="es-ES" dirty="0" err="1">
                <a:solidFill>
                  <a:srgbClr val="002060"/>
                </a:solidFill>
                <a:hlinkClick r:id="rId6"/>
              </a:rPr>
              <a:t>Caring</a:t>
            </a:r>
            <a:r>
              <a:rPr lang="es-ES" dirty="0">
                <a:solidFill>
                  <a:srgbClr val="002060"/>
                </a:solidFill>
                <a:hlinkClick r:id="rId6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6"/>
              </a:rPr>
              <a:t>Sci</a:t>
            </a:r>
            <a:r>
              <a:rPr lang="es-ES" dirty="0">
                <a:solidFill>
                  <a:srgbClr val="002060"/>
                </a:solidFill>
                <a:hlinkClick r:id="rId6"/>
              </a:rPr>
              <a:t>: </a:t>
            </a:r>
            <a:r>
              <a:rPr lang="es-ES" dirty="0" err="1">
                <a:solidFill>
                  <a:srgbClr val="002060"/>
                </a:solidFill>
                <a:hlinkClick r:id="rId6"/>
              </a:rPr>
              <a:t>Research</a:t>
            </a:r>
            <a:r>
              <a:rPr lang="es-ES" dirty="0">
                <a:solidFill>
                  <a:srgbClr val="002060"/>
                </a:solidFill>
                <a:hlinkClick r:id="rId6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6"/>
              </a:rPr>
              <a:t>Utilization</a:t>
            </a:r>
            <a:r>
              <a:rPr lang="es-ES" dirty="0">
                <a:solidFill>
                  <a:srgbClr val="002060"/>
                </a:solidFill>
                <a:hlinkClick r:id="rId6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6"/>
              </a:rPr>
              <a:t>among</a:t>
            </a:r>
            <a:r>
              <a:rPr lang="es-ES" dirty="0">
                <a:solidFill>
                  <a:srgbClr val="002060"/>
                </a:solidFill>
                <a:hlinkClick r:id="rId6"/>
              </a:rPr>
              <a:t> Nurses at a </a:t>
            </a:r>
            <a:r>
              <a:rPr lang="es-ES" dirty="0" err="1">
                <a:solidFill>
                  <a:srgbClr val="002060"/>
                </a:solidFill>
                <a:hlinkClick r:id="rId6"/>
              </a:rPr>
              <a:t>Teaching</a:t>
            </a:r>
            <a:r>
              <a:rPr lang="es-ES" dirty="0">
                <a:solidFill>
                  <a:srgbClr val="002060"/>
                </a:solidFill>
                <a:hlinkClick r:id="rId6"/>
              </a:rPr>
              <a:t> Hospital in </a:t>
            </a:r>
            <a:r>
              <a:rPr lang="es-ES" dirty="0" err="1">
                <a:solidFill>
                  <a:srgbClr val="002060"/>
                </a:solidFill>
                <a:hlinkClick r:id="rId6"/>
              </a:rPr>
              <a:t>Kenya</a:t>
            </a:r>
            <a:r>
              <a:rPr lang="es-ES" dirty="0">
                <a:solidFill>
                  <a:srgbClr val="002060"/>
                </a:solidFill>
              </a:rPr>
              <a:t> 1 </a:t>
            </a:r>
            <a:r>
              <a:rPr lang="es-ES" dirty="0" err="1">
                <a:solidFill>
                  <a:srgbClr val="002060"/>
                </a:solidFill>
              </a:rPr>
              <a:t>message</a:t>
            </a:r>
            <a:endParaRPr lang="es-ES" dirty="0">
              <a:solidFill>
                <a:srgbClr val="002060"/>
              </a:solidFill>
            </a:endParaRPr>
          </a:p>
          <a:p>
            <a:r>
              <a:rPr lang="es-ES" dirty="0">
                <a:solidFill>
                  <a:srgbClr val="002060"/>
                </a:solidFill>
                <a:hlinkClick r:id="rId7"/>
              </a:rPr>
              <a:t>Suicide </a:t>
            </a:r>
            <a:r>
              <a:rPr lang="es-ES" dirty="0" err="1">
                <a:solidFill>
                  <a:srgbClr val="002060"/>
                </a:solidFill>
                <a:hlinkClick r:id="rId7"/>
              </a:rPr>
              <a:t>rate</a:t>
            </a:r>
            <a:r>
              <a:rPr lang="es-ES" dirty="0">
                <a:solidFill>
                  <a:srgbClr val="002060"/>
                </a:solidFill>
                <a:hlinkClick r:id="rId7"/>
              </a:rPr>
              <a:t> </a:t>
            </a:r>
            <a:r>
              <a:rPr lang="es-ES" dirty="0" err="1">
                <a:solidFill>
                  <a:srgbClr val="002060"/>
                </a:solidFill>
                <a:hlinkClick r:id="rId7"/>
              </a:rPr>
              <a:t>increased</a:t>
            </a:r>
            <a:r>
              <a:rPr lang="es-ES" dirty="0">
                <a:solidFill>
                  <a:srgbClr val="002060"/>
                </a:solidFill>
                <a:hlinkClick r:id="rId7"/>
              </a:rPr>
              <a:t> in </a:t>
            </a:r>
            <a:r>
              <a:rPr lang="es-ES" dirty="0" err="1">
                <a:solidFill>
                  <a:srgbClr val="002060"/>
                </a:solidFill>
                <a:hlinkClick r:id="rId7"/>
              </a:rPr>
              <a:t>Kathmandu</a:t>
            </a:r>
            <a:r>
              <a:rPr lang="es-ES" dirty="0">
                <a:solidFill>
                  <a:srgbClr val="002060"/>
                </a:solidFill>
              </a:rPr>
              <a:t> 1 </a:t>
            </a:r>
            <a:r>
              <a:rPr lang="es-ES" dirty="0" err="1" smtClean="0">
                <a:solidFill>
                  <a:srgbClr val="002060"/>
                </a:solidFill>
              </a:rPr>
              <a:t>message</a:t>
            </a:r>
            <a:endParaRPr lang="es-E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37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pPr eaLnBrk="1" hangingPunct="1"/>
            <a:r>
              <a:rPr lang="en-GB" altLang="en-US" b="1" dirty="0" err="1" smtClean="0"/>
              <a:t>Lectura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recomendada</a:t>
            </a:r>
            <a:endParaRPr lang="en-US" altLang="en-US" b="1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/>
              <a:t>Godlee F, Pakenham-Walsh N, Ncayiyana D, Cohen B, Packer A. Can we achieve health information for all by 2015? Lancet 2004;364(9430):295-300 </a:t>
            </a:r>
            <a:r>
              <a:rPr lang="en-GB" altLang="en-US" sz="1600" smtClean="0">
                <a:hlinkClick r:id="rId2"/>
              </a:rPr>
              <a:t>http://www.lancet.com/journals/lancet/article/PIIS0140-6736(04)16681-6/fulltext</a:t>
            </a:r>
            <a:endParaRPr lang="en-GB" altLang="en-US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altLang="en-US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/>
              <a:t>Pakenham-Walsh N. Healthcare Information for All by 2015: a community of purpose facilitated by Reader-Focused Moderation. Knowledge Management for Development Journal, Vol 3, No 1 (2007)</a:t>
            </a:r>
            <a:br>
              <a:rPr lang="en-GB" altLang="en-US" sz="1600" smtClean="0"/>
            </a:br>
            <a:r>
              <a:rPr lang="en-GB" altLang="en-US" sz="1600" smtClean="0">
                <a:hlinkClick r:id="rId3"/>
              </a:rPr>
              <a:t>http://journal.km4dev.org/index.php/km4dj/article/view/96</a:t>
            </a:r>
            <a:r>
              <a:rPr lang="en-GB" altLang="en-US" sz="160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altLang="en-US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/>
              <a:t>Pakenham-Walsh N &amp; Bukachi F. Information needs of health care workers in developing countries: a literature review with a focus on Africa. Human Resources for Health 2009, 7:30doi:10.1186/1478-4491-7-30</a:t>
            </a:r>
            <a:br>
              <a:rPr lang="en-GB" altLang="en-US" sz="1600" smtClean="0"/>
            </a:br>
            <a:r>
              <a:rPr lang="en-GB" altLang="en-US" sz="1600" smtClean="0">
                <a:hlinkClick r:id="rId4"/>
              </a:rPr>
              <a:t>http://www.human-resources-health.com/content/7/1/30</a:t>
            </a:r>
            <a:endParaRPr lang="en-GB" altLang="en-US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altLang="en-US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/>
              <a:t>Pakenham-Walsh N. Towards a Collective Understanding of the Information Needs of Health Care Providers in Low-Income Countries, and How to Meet Them. Journal of Health Communication, Volume 17, Supplement 2, 2012  DOI:10.1080/10810730.2012.666627</a:t>
            </a:r>
            <a:br>
              <a:rPr lang="en-GB" altLang="en-US" sz="1600" smtClean="0"/>
            </a:br>
            <a:r>
              <a:rPr lang="en-GB" altLang="en-US" sz="1600" smtClean="0">
                <a:hlinkClick r:id="rId5"/>
              </a:rPr>
              <a:t>http://www.tandfonline.com/doi/abs/10.1080/10810730.2012.666627 </a:t>
            </a:r>
            <a:r>
              <a:rPr lang="en-GB" altLang="en-US" sz="1600" smtClean="0"/>
              <a:t>(Open Access)</a:t>
            </a:r>
            <a:br>
              <a:rPr lang="en-GB" altLang="en-US" sz="1600" smtClean="0"/>
            </a:br>
            <a:r>
              <a:rPr lang="en-GB" altLang="en-US" sz="1600" smtClean="0"/>
              <a:t/>
            </a:r>
            <a:br>
              <a:rPr lang="en-GB" altLang="en-US" sz="1600" smtClean="0"/>
            </a:br>
            <a:endParaRPr lang="en-US" altLang="en-US" sz="1600" smtClean="0"/>
          </a:p>
        </p:txBody>
      </p:sp>
    </p:spTree>
    <p:extLst>
      <p:ext uri="{BB962C8B-B14F-4D97-AF65-F5344CB8AC3E}">
        <p14:creationId xmlns:p14="http://schemas.microsoft.com/office/powerpoint/2010/main" val="230215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31962"/>
            <a:ext cx="8229600" cy="3384376"/>
          </a:xfrm>
        </p:spPr>
        <p:txBody>
          <a:bodyPr/>
          <a:lstStyle/>
          <a:p>
            <a:pPr eaLnBrk="1" hangingPunct="1"/>
            <a:r>
              <a:rPr lang="en-US" altLang="en-US" sz="4000" b="1" dirty="0" smtClean="0"/>
              <a:t>La </a:t>
            </a:r>
            <a:r>
              <a:rPr lang="en-US" altLang="en-US" sz="4000" b="1" dirty="0" err="1" smtClean="0"/>
              <a:t>Visión</a:t>
            </a:r>
            <a:r>
              <a:rPr lang="en-US" altLang="en-US" sz="4000" b="1" dirty="0" smtClean="0"/>
              <a:t> de HIFA</a:t>
            </a:r>
            <a:r>
              <a:rPr lang="en-US" altLang="en-US" sz="4000" dirty="0" smtClean="0"/>
              <a:t>:</a:t>
            </a:r>
            <a:br>
              <a:rPr lang="en-US" altLang="en-US" sz="4000" dirty="0" smtClean="0"/>
            </a:br>
            <a:r>
              <a:rPr lang="en-US" altLang="en-US" sz="4000" dirty="0" smtClean="0"/>
              <a:t>“</a:t>
            </a:r>
            <a:r>
              <a:rPr lang="en-GB" altLang="en-US" sz="3200" dirty="0" err="1" smtClean="0"/>
              <a:t>Cada</a:t>
            </a:r>
            <a:r>
              <a:rPr lang="en-GB" altLang="en-US" sz="3200" dirty="0" smtClean="0"/>
              <a:t> persona y </a:t>
            </a:r>
            <a:r>
              <a:rPr lang="en-GB" altLang="en-US" sz="3200" dirty="0" err="1" smtClean="0"/>
              <a:t>cada</a:t>
            </a:r>
            <a:r>
              <a:rPr lang="en-GB" altLang="en-US" sz="3200" dirty="0" smtClean="0"/>
              <a:t> </a:t>
            </a:r>
            <a:r>
              <a:rPr lang="en-GB" altLang="en-US" sz="3200" dirty="0" err="1" smtClean="0"/>
              <a:t>trabajador</a:t>
            </a:r>
            <a:r>
              <a:rPr lang="en-GB" altLang="en-US" sz="3200" dirty="0" smtClean="0"/>
              <a:t> de </a:t>
            </a:r>
            <a:r>
              <a:rPr lang="en-GB" altLang="en-US" sz="3200" dirty="0" err="1" smtClean="0"/>
              <a:t>salud</a:t>
            </a:r>
            <a:r>
              <a:rPr lang="en-GB" altLang="en-US" sz="3200" dirty="0" smtClean="0"/>
              <a:t> </a:t>
            </a:r>
            <a:r>
              <a:rPr lang="en-GB" altLang="en-US" sz="3200" dirty="0" err="1" smtClean="0"/>
              <a:t>tendran</a:t>
            </a:r>
            <a:r>
              <a:rPr lang="en-GB" altLang="en-US" sz="3200" dirty="0" smtClean="0"/>
              <a:t> </a:t>
            </a:r>
            <a:r>
              <a:rPr lang="en-GB" altLang="en-US" sz="3200" dirty="0" err="1" smtClean="0"/>
              <a:t>acceso</a:t>
            </a:r>
            <a:r>
              <a:rPr lang="en-GB" altLang="en-US" sz="3200" dirty="0" smtClean="0"/>
              <a:t> a la </a:t>
            </a:r>
            <a:r>
              <a:rPr lang="en-GB" altLang="en-US" sz="3200" dirty="0" err="1" smtClean="0"/>
              <a:t>informacion</a:t>
            </a:r>
            <a:r>
              <a:rPr lang="en-GB" altLang="en-US" sz="3200" dirty="0" smtClean="0"/>
              <a:t> </a:t>
            </a:r>
            <a:r>
              <a:rPr lang="en-GB" altLang="en-US" sz="3200" dirty="0" err="1" smtClean="0"/>
              <a:t>sobre</a:t>
            </a:r>
            <a:r>
              <a:rPr lang="en-GB" altLang="en-US" sz="3200" dirty="0" smtClean="0"/>
              <a:t> </a:t>
            </a:r>
            <a:r>
              <a:rPr lang="en-GB" altLang="en-US" sz="3200" dirty="0" err="1" smtClean="0"/>
              <a:t>cuidados</a:t>
            </a:r>
            <a:r>
              <a:rPr lang="en-GB" altLang="en-US" sz="3200" dirty="0" smtClean="0"/>
              <a:t> de la </a:t>
            </a:r>
            <a:r>
              <a:rPr lang="en-GB" altLang="en-US" sz="3200" dirty="0" err="1" smtClean="0"/>
              <a:t>salud</a:t>
            </a:r>
            <a:r>
              <a:rPr lang="en-GB" altLang="en-US" sz="3200" dirty="0" smtClean="0"/>
              <a:t> </a:t>
            </a:r>
            <a:r>
              <a:rPr lang="en-GB" altLang="en-US" sz="3200" dirty="0" err="1" smtClean="0"/>
              <a:t>que</a:t>
            </a:r>
            <a:r>
              <a:rPr lang="en-GB" altLang="en-US" sz="3200" dirty="0" smtClean="0"/>
              <a:t> </a:t>
            </a:r>
            <a:r>
              <a:rPr lang="en-GB" altLang="en-US" sz="3200" dirty="0" err="1" smtClean="0"/>
              <a:t>necesitan</a:t>
            </a:r>
            <a:r>
              <a:rPr lang="en-GB" altLang="en-US" sz="3200" dirty="0" smtClean="0"/>
              <a:t> </a:t>
            </a:r>
            <a:r>
              <a:rPr lang="en-GB" altLang="en-US" sz="3200" dirty="0" err="1" smtClean="0"/>
              <a:t>para</a:t>
            </a:r>
            <a:r>
              <a:rPr lang="en-GB" altLang="en-US" sz="3200" dirty="0" smtClean="0"/>
              <a:t> </a:t>
            </a:r>
            <a:r>
              <a:rPr lang="en-GB" altLang="en-US" sz="3200" dirty="0" err="1" smtClean="0"/>
              <a:t>proteger</a:t>
            </a:r>
            <a:r>
              <a:rPr lang="en-GB" altLang="en-US" sz="3200" dirty="0" smtClean="0"/>
              <a:t> </a:t>
            </a:r>
            <a:r>
              <a:rPr lang="en-GB" altLang="en-US" sz="3200" dirty="0" err="1" smtClean="0"/>
              <a:t>su</a:t>
            </a:r>
            <a:r>
              <a:rPr lang="en-GB" altLang="en-US" sz="3200" dirty="0" smtClean="0"/>
              <a:t> </a:t>
            </a:r>
            <a:r>
              <a:rPr lang="en-GB" altLang="en-US" sz="3200" dirty="0" err="1" smtClean="0"/>
              <a:t>propia</a:t>
            </a:r>
            <a:r>
              <a:rPr lang="en-GB" altLang="en-US" sz="3200" dirty="0" smtClean="0"/>
              <a:t> </a:t>
            </a:r>
            <a:r>
              <a:rPr lang="en-GB" altLang="en-US" sz="3200" dirty="0" err="1" smtClean="0"/>
              <a:t>salud</a:t>
            </a:r>
            <a:r>
              <a:rPr lang="en-GB" altLang="en-US" sz="3200" dirty="0" smtClean="0"/>
              <a:t> y la </a:t>
            </a:r>
            <a:r>
              <a:rPr lang="en-GB" altLang="en-US" sz="3200" dirty="0" err="1" smtClean="0"/>
              <a:t>salud</a:t>
            </a:r>
            <a:r>
              <a:rPr lang="en-GB" altLang="en-US" sz="3200" dirty="0" smtClean="0"/>
              <a:t> de </a:t>
            </a:r>
            <a:r>
              <a:rPr lang="en-GB" altLang="en-US" sz="3200" dirty="0" err="1" smtClean="0"/>
              <a:t>aquellos</a:t>
            </a:r>
            <a:r>
              <a:rPr lang="en-GB" altLang="en-US" sz="3200" dirty="0" smtClean="0"/>
              <a:t> </a:t>
            </a:r>
            <a:r>
              <a:rPr lang="en-GB" altLang="en-US" sz="3200" dirty="0" err="1" smtClean="0"/>
              <a:t>por</a:t>
            </a:r>
            <a:r>
              <a:rPr lang="en-GB" altLang="en-US" sz="3200" dirty="0" smtClean="0"/>
              <a:t> </a:t>
            </a:r>
            <a:r>
              <a:rPr lang="en-GB" altLang="en-US" sz="3200" dirty="0" err="1" smtClean="0"/>
              <a:t>quienes</a:t>
            </a:r>
            <a:r>
              <a:rPr lang="en-GB" altLang="en-US" sz="3200" dirty="0" smtClean="0"/>
              <a:t> son </a:t>
            </a:r>
            <a:r>
              <a:rPr lang="en-GB" altLang="en-US" sz="3200" dirty="0" err="1" smtClean="0"/>
              <a:t>responsables</a:t>
            </a:r>
            <a:r>
              <a:rPr lang="en-GB" altLang="en-US" sz="3200" dirty="0" smtClean="0"/>
              <a:t>”</a:t>
            </a:r>
            <a:endParaRPr lang="en-US" altLang="en-US" sz="32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679" y="2678112"/>
            <a:ext cx="8424168" cy="3991247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GB" altLang="en-US" sz="3600" dirty="0" smtClean="0"/>
          </a:p>
          <a:p>
            <a:pPr algn="ctr" eaLnBrk="1" hangingPunct="1">
              <a:buFontTx/>
              <a:buNone/>
            </a:pPr>
            <a:r>
              <a:rPr lang="en-US" altLang="en-US" dirty="0" smtClean="0"/>
              <a:t>  </a:t>
            </a:r>
          </a:p>
          <a:p>
            <a:pPr algn="ctr" eaLnBrk="1" hangingPunct="1">
              <a:buFontTx/>
              <a:buNone/>
            </a:pPr>
            <a:r>
              <a:rPr lang="en-GB" altLang="en-US" dirty="0" smtClean="0"/>
              <a:t>“HIFA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una</a:t>
            </a:r>
            <a:r>
              <a:rPr lang="en-US" altLang="en-US" dirty="0" smtClean="0"/>
              <a:t> meta </a:t>
            </a:r>
            <a:r>
              <a:rPr lang="en-US" altLang="en-US" dirty="0" err="1" smtClean="0"/>
              <a:t>ambiciosa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pero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puede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alcanzada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todos</a:t>
            </a:r>
            <a:r>
              <a:rPr lang="en-US" altLang="en-US" dirty="0" smtClean="0"/>
              <a:t> los </a:t>
            </a:r>
            <a:r>
              <a:rPr lang="en-US" altLang="en-US" dirty="0" err="1" smtClean="0"/>
              <a:t>socios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trabajan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juntos</a:t>
            </a:r>
            <a:r>
              <a:rPr lang="en-US" altLang="en-US" dirty="0" smtClean="0"/>
              <a:t>.” </a:t>
            </a:r>
          </a:p>
          <a:p>
            <a:pPr algn="ctr" eaLnBrk="1" hangingPunct="1">
              <a:buFontTx/>
              <a:buNone/>
            </a:pPr>
            <a:endParaRPr lang="en-US" altLang="en-US" dirty="0" smtClean="0"/>
          </a:p>
          <a:p>
            <a:pPr algn="ctr" eaLnBrk="1" hangingPunct="1">
              <a:buFontTx/>
              <a:buNone/>
            </a:pPr>
            <a:r>
              <a:rPr lang="en-US" altLang="en-US" i="1" dirty="0" err="1" smtClean="0"/>
              <a:t>Organización</a:t>
            </a:r>
            <a:r>
              <a:rPr lang="en-US" altLang="en-US" i="1" dirty="0" smtClean="0"/>
              <a:t> Mundial de la </a:t>
            </a:r>
            <a:r>
              <a:rPr lang="en-US" altLang="en-US" i="1" dirty="0" err="1" smtClean="0"/>
              <a:t>Salud</a:t>
            </a:r>
            <a:r>
              <a:rPr lang="en-US" altLang="en-US" i="1" dirty="0" smtClean="0"/>
              <a:t>, 2006</a:t>
            </a:r>
            <a:endParaRPr lang="en-GB" altLang="en-US" sz="2000" i="1" dirty="0" smtClean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39750" y="3716338"/>
            <a:ext cx="8208963" cy="244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es-ES" b="1" dirty="0" smtClean="0"/>
              <a:t>Por qué es necesaria HIFA?</a:t>
            </a:r>
            <a:endParaRPr lang="es-ES" b="1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1043608" y="1700808"/>
            <a:ext cx="6779096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s-ES" sz="2800" b="1" dirty="0" smtClean="0"/>
              <a:t>“Es un hecho vergonzoso que personas continúan muriendo por que los trabajadores de salud no tienen acceso a la información que ellos necesitan”</a:t>
            </a:r>
          </a:p>
          <a:p>
            <a:pPr algn="ctr"/>
            <a:endParaRPr lang="es-ES" sz="2800" b="1" dirty="0" smtClean="0"/>
          </a:p>
          <a:p>
            <a:pPr marL="0" indent="0" algn="ctr">
              <a:buNone/>
            </a:pPr>
            <a:r>
              <a:rPr lang="es-ES" sz="2800" i="1" dirty="0" smtClean="0">
                <a:hlinkClick r:id="rId2"/>
              </a:rPr>
              <a:t>Virginia </a:t>
            </a:r>
            <a:r>
              <a:rPr lang="es-ES" sz="2800" i="1" dirty="0" err="1" smtClean="0">
                <a:hlinkClick r:id="rId2"/>
              </a:rPr>
              <a:t>Barbour</a:t>
            </a:r>
            <a:r>
              <a:rPr lang="es-ES" sz="2800" i="1" dirty="0" smtClean="0">
                <a:hlinkClick r:id="rId2"/>
              </a:rPr>
              <a:t>, Editor-in-</a:t>
            </a:r>
            <a:r>
              <a:rPr lang="es-ES" sz="2800" i="1" dirty="0" err="1" smtClean="0">
                <a:hlinkClick r:id="rId2"/>
              </a:rPr>
              <a:t>Chief</a:t>
            </a:r>
            <a:r>
              <a:rPr lang="es-ES" sz="2800" i="1" dirty="0" smtClean="0">
                <a:hlinkClick r:id="rId2"/>
              </a:rPr>
              <a:t>, </a:t>
            </a:r>
            <a:r>
              <a:rPr lang="es-ES" sz="2800" i="1" dirty="0" err="1" smtClean="0">
                <a:hlinkClick r:id="rId2"/>
              </a:rPr>
              <a:t>PLoS</a:t>
            </a:r>
            <a:r>
              <a:rPr lang="es-ES" sz="2800" i="1" dirty="0" smtClean="0">
                <a:hlinkClick r:id="rId2"/>
              </a:rPr>
              <a:t> Medicine, HIFA2015 </a:t>
            </a:r>
            <a:r>
              <a:rPr lang="es-ES" sz="2800" i="1" dirty="0" err="1" smtClean="0">
                <a:hlinkClick r:id="rId2"/>
              </a:rPr>
              <a:t>Conference</a:t>
            </a:r>
            <a:r>
              <a:rPr lang="es-ES" sz="2800" i="1" dirty="0" smtClean="0">
                <a:hlinkClick r:id="rId2"/>
              </a:rPr>
              <a:t>: </a:t>
            </a:r>
            <a:r>
              <a:rPr lang="es-ES" sz="2800" i="1" dirty="0" err="1" smtClean="0">
                <a:hlinkClick r:id="rId2"/>
              </a:rPr>
              <a:t>lack</a:t>
            </a:r>
            <a:r>
              <a:rPr lang="es-ES" sz="2800" i="1" dirty="0" smtClean="0">
                <a:hlinkClick r:id="rId2"/>
              </a:rPr>
              <a:t> of </a:t>
            </a:r>
            <a:r>
              <a:rPr lang="es-ES" sz="2800" i="1" dirty="0" err="1" smtClean="0">
                <a:hlinkClick r:id="rId2"/>
              </a:rPr>
              <a:t>access</a:t>
            </a:r>
            <a:r>
              <a:rPr lang="es-ES" sz="2800" i="1" dirty="0" smtClean="0">
                <a:hlinkClick r:id="rId2"/>
              </a:rPr>
              <a:t> </a:t>
            </a:r>
            <a:r>
              <a:rPr lang="es-ES" sz="2800" i="1" dirty="0" err="1" smtClean="0">
                <a:hlinkClick r:id="rId2"/>
              </a:rPr>
              <a:t>to</a:t>
            </a:r>
            <a:r>
              <a:rPr lang="es-ES" sz="2800" i="1" dirty="0" smtClean="0">
                <a:hlinkClick r:id="rId2"/>
              </a:rPr>
              <a:t> </a:t>
            </a:r>
            <a:r>
              <a:rPr lang="es-ES" sz="2800" i="1" dirty="0" err="1" smtClean="0">
                <a:hlinkClick r:id="rId2"/>
              </a:rPr>
              <a:t>healthcare</a:t>
            </a:r>
            <a:r>
              <a:rPr lang="es-ES" sz="2800" i="1" dirty="0" smtClean="0">
                <a:hlinkClick r:id="rId2"/>
              </a:rPr>
              <a:t> </a:t>
            </a:r>
            <a:r>
              <a:rPr lang="es-ES" sz="2800" i="1" dirty="0" err="1" smtClean="0">
                <a:hlinkClick r:id="rId2"/>
              </a:rPr>
              <a:t>information</a:t>
            </a:r>
            <a:r>
              <a:rPr lang="es-ES" sz="2800" i="1" dirty="0" smtClean="0">
                <a:hlinkClick r:id="rId2"/>
              </a:rPr>
              <a:t> </a:t>
            </a:r>
            <a:r>
              <a:rPr lang="es-ES" sz="2800" i="1" dirty="0" err="1" smtClean="0">
                <a:hlinkClick r:id="rId2"/>
              </a:rPr>
              <a:t>is</a:t>
            </a:r>
            <a:r>
              <a:rPr lang="es-ES" sz="2800" i="1" dirty="0" smtClean="0">
                <a:hlinkClick r:id="rId2"/>
              </a:rPr>
              <a:t> </a:t>
            </a:r>
            <a:r>
              <a:rPr lang="es-ES" sz="2800" i="1" dirty="0" err="1" smtClean="0">
                <a:hlinkClick r:id="rId2"/>
              </a:rPr>
              <a:t>lethal</a:t>
            </a:r>
            <a:r>
              <a:rPr lang="es-ES" sz="2800" i="1" dirty="0" smtClean="0">
                <a:hlinkClick r:id="rId2"/>
              </a:rPr>
              <a:t>, </a:t>
            </a:r>
            <a:r>
              <a:rPr lang="es-ES" sz="2800" i="1" dirty="0" err="1" smtClean="0">
                <a:hlinkClick r:id="rId2"/>
              </a:rPr>
              <a:t>May</a:t>
            </a:r>
            <a:r>
              <a:rPr lang="es-ES" sz="2800" i="1" dirty="0" smtClean="0">
                <a:hlinkClick r:id="rId2"/>
              </a:rPr>
              <a:t> 2011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38549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es-ES" b="1" dirty="0"/>
              <a:t>Por qué es necesaria HIFA?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r>
              <a:rPr lang="es-ES" sz="2800" dirty="0" smtClean="0"/>
              <a:t>Cada día, decenas de miles de niños, mujeres y hombres, mueren sin necesidad por la carencia de intervenciones simples y de bajo costo, algunas ya disponibles localmente. </a:t>
            </a:r>
          </a:p>
          <a:p>
            <a:endParaRPr lang="es-ES" sz="2800" dirty="0" smtClean="0"/>
          </a:p>
          <a:p>
            <a:r>
              <a:rPr lang="es-ES" sz="2800" dirty="0" smtClean="0"/>
              <a:t>Un factor contribuyente importante es que la madre, la familia responsable o el trabajador de salud, no tienen acceso a la información y el conocimiento necesario, cuando se necesita, para tomar las decisiones apropiadas y salvar vidas.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4814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es-ES" b="1" dirty="0" smtClean="0"/>
              <a:t>Ejemplos (1)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56992"/>
          </a:xfrm>
        </p:spPr>
        <p:txBody>
          <a:bodyPr/>
          <a:lstStyle/>
          <a:p>
            <a:r>
              <a:rPr lang="es-ES" sz="2800" b="1" dirty="0" smtClean="0"/>
              <a:t>8 de 10 trabajadores de salud en los países en desarrollo no reconocen los dos síntomas clave de neumonía en niños </a:t>
            </a:r>
            <a:r>
              <a:rPr lang="es-ES" sz="2800" dirty="0" smtClean="0"/>
              <a:t>– respiración rápida y cansada – lo cual indica la necesidad urgente de administrar tratamiento (solo 1 de 3 niños con neumonía reciben antibióticos – a pesar de su amplia disponibilidad – y 1.6 millones mueren consecuentemente cada año.</a:t>
            </a:r>
          </a:p>
          <a:p>
            <a:endParaRPr lang="es-ES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839325" y="5445224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indent="-363538"/>
            <a:r>
              <a:rPr lang="en-US" dirty="0" err="1" smtClean="0">
                <a:hlinkClick r:id="rId2"/>
              </a:rPr>
              <a:t>Wardlaw</a:t>
            </a:r>
            <a:r>
              <a:rPr lang="en-US" dirty="0" smtClean="0">
                <a:hlinkClick r:id="rId2"/>
              </a:rPr>
              <a:t> </a:t>
            </a:r>
            <a:r>
              <a:rPr lang="en-US" dirty="0">
                <a:hlinkClick r:id="rId2"/>
              </a:rPr>
              <a:t>T et al. Pneumonia: the leading killer </a:t>
            </a:r>
            <a:r>
              <a:rPr lang="en-US" dirty="0" smtClean="0">
                <a:hlinkClick r:id="rId2"/>
              </a:rPr>
              <a:t>of children</a:t>
            </a:r>
            <a:r>
              <a:rPr lang="en-US" dirty="0">
                <a:hlinkClick r:id="rId2"/>
              </a:rPr>
              <a:t>. </a:t>
            </a:r>
            <a:r>
              <a:rPr lang="en-US" i="1" dirty="0" smtClean="0">
                <a:hlinkClick r:id="rId2"/>
              </a:rPr>
              <a:t>Lancet</a:t>
            </a:r>
            <a:r>
              <a:rPr lang="en-US" dirty="0" smtClean="0">
                <a:hlinkClick r:id="rId2"/>
              </a:rPr>
              <a:t>2006;368:1048-50</a:t>
            </a:r>
            <a:endParaRPr lang="en-US" dirty="0" smtClean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hlinkClick r:id="rId3"/>
              </a:rPr>
              <a:t>UNICEF</a:t>
            </a:r>
            <a:r>
              <a:rPr lang="en-US" dirty="0">
                <a:hlinkClick r:id="rId3"/>
              </a:rPr>
              <a:t>. State of the World’s Children 2012.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9147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chemeClr val="accent5"/>
          </a:solidFill>
        </p:spPr>
        <p:txBody>
          <a:bodyPr/>
          <a:lstStyle/>
          <a:p>
            <a:r>
              <a:rPr lang="es-ES" b="1" dirty="0" smtClean="0"/>
              <a:t>Ejemplos (2)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2885" y="1248961"/>
            <a:ext cx="8495547" cy="4100879"/>
          </a:xfrm>
        </p:spPr>
        <p:txBody>
          <a:bodyPr/>
          <a:lstStyle/>
          <a:p>
            <a:r>
              <a:rPr lang="es-ES" sz="2800" b="1" dirty="0" smtClean="0"/>
              <a:t>7 de cada 10 niños con malaria tratados en el hogar son manejados inadecuadamente, </a:t>
            </a:r>
            <a:r>
              <a:rPr lang="es-ES" sz="2800" dirty="0" smtClean="0"/>
              <a:t>contribuyendo a 2000 muertes cada día solo en </a:t>
            </a:r>
            <a:r>
              <a:rPr lang="es-ES" sz="2800" dirty="0" err="1" smtClean="0"/>
              <a:t>Africa</a:t>
            </a:r>
            <a:r>
              <a:rPr lang="es-ES" sz="2800" dirty="0" smtClean="0"/>
              <a:t>.</a:t>
            </a:r>
          </a:p>
          <a:p>
            <a:r>
              <a:rPr lang="es-ES" sz="2800" b="1" dirty="0" smtClean="0"/>
              <a:t>Mas de 9 de cada 10 prescripciones para tuberculosis en India están incorrectas, </a:t>
            </a:r>
            <a:r>
              <a:rPr lang="es-ES" sz="2800" dirty="0" smtClean="0"/>
              <a:t> predisponiendo a los pacientes y a la población en general al desarrollo futuro de tuberculosis </a:t>
            </a:r>
            <a:r>
              <a:rPr lang="es-ES" sz="2800" dirty="0" err="1" smtClean="0"/>
              <a:t>multi</a:t>
            </a:r>
            <a:r>
              <a:rPr lang="es-ES" sz="2800" dirty="0" smtClean="0"/>
              <a:t>-drogo resistente.</a:t>
            </a:r>
          </a:p>
          <a:p>
            <a:endParaRPr lang="es-ES" sz="2800" dirty="0" smtClean="0"/>
          </a:p>
          <a:p>
            <a:endParaRPr lang="es-ES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395536" y="5380672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indent="-363538"/>
            <a:r>
              <a:rPr lang="en-US" dirty="0" err="1" smtClean="0">
                <a:hlinkClick r:id="rId2"/>
              </a:rPr>
              <a:t>Mozumder</a:t>
            </a:r>
            <a:r>
              <a:rPr lang="en-US" dirty="0" smtClean="0">
                <a:hlinkClick r:id="rId2"/>
              </a:rPr>
              <a:t> </a:t>
            </a:r>
            <a:r>
              <a:rPr lang="en-US" dirty="0">
                <a:hlinkClick r:id="rId2"/>
              </a:rPr>
              <a:t>P &amp; </a:t>
            </a:r>
            <a:r>
              <a:rPr lang="en-US" dirty="0" err="1">
                <a:hlinkClick r:id="rId2"/>
              </a:rPr>
              <a:t>Marathe</a:t>
            </a:r>
            <a:r>
              <a:rPr lang="en-US" dirty="0">
                <a:hlinkClick r:id="rId2"/>
              </a:rPr>
              <a:t> A. Role of information and communication networks in malaria survival. </a:t>
            </a:r>
            <a:r>
              <a:rPr lang="en-US" i="1" dirty="0">
                <a:hlinkClick r:id="rId2"/>
              </a:rPr>
              <a:t>Malaria Journal</a:t>
            </a:r>
            <a:r>
              <a:rPr lang="en-US" dirty="0">
                <a:hlinkClick r:id="rId2"/>
              </a:rPr>
              <a:t> </a:t>
            </a:r>
            <a:r>
              <a:rPr lang="en-US" dirty="0" smtClean="0">
                <a:hlinkClick r:id="rId2"/>
              </a:rPr>
              <a:t>2007;6:136</a:t>
            </a:r>
            <a:endParaRPr lang="en-US" dirty="0" smtClean="0"/>
          </a:p>
          <a:p>
            <a:pPr marL="363538" indent="-363538"/>
            <a:r>
              <a:rPr lang="en-US" dirty="0" smtClean="0">
                <a:hlinkClick r:id="rId3"/>
              </a:rPr>
              <a:t>Mishra </a:t>
            </a:r>
            <a:r>
              <a:rPr lang="en-US" dirty="0">
                <a:hlinkClick r:id="rId3"/>
              </a:rPr>
              <a:t>G et al. Tuberculosis Prescription Practices In Private And Public Sector In India. National Journal of Integrated Research in Medicine 2013; 4(2): 71-78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7760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b="1" dirty="0" err="1" smtClean="0"/>
              <a:t>Sistema</a:t>
            </a:r>
            <a:r>
              <a:rPr lang="en-GB" altLang="en-US" sz="4000" b="1" dirty="0" smtClean="0"/>
              <a:t> Global de </a:t>
            </a:r>
            <a:r>
              <a:rPr lang="en-GB" altLang="en-US" sz="4000" b="1" dirty="0" err="1" smtClean="0"/>
              <a:t>Conocimiento</a:t>
            </a:r>
            <a:r>
              <a:rPr lang="en-GB" altLang="en-US" sz="4000" b="1" dirty="0" smtClean="0"/>
              <a:t> </a:t>
            </a:r>
            <a:r>
              <a:rPr lang="en-GB" altLang="en-US" sz="4000" b="1" dirty="0" err="1" smtClean="0"/>
              <a:t>sobre</a:t>
            </a:r>
            <a:r>
              <a:rPr lang="en-GB" altLang="en-US" sz="4000" b="1" dirty="0" smtClean="0"/>
              <a:t> </a:t>
            </a:r>
            <a:r>
              <a:rPr lang="en-GB" altLang="en-US" sz="4000" b="1" dirty="0" err="1" smtClean="0"/>
              <a:t>Cuidados</a:t>
            </a:r>
            <a:r>
              <a:rPr lang="en-GB" altLang="en-US" sz="4000" b="1" dirty="0" smtClean="0"/>
              <a:t> de </a:t>
            </a:r>
            <a:r>
              <a:rPr lang="en-GB" altLang="en-US" sz="4000" b="1" dirty="0" err="1" smtClean="0"/>
              <a:t>Salud</a:t>
            </a:r>
            <a:r>
              <a:rPr lang="en-GB" altLang="en-US" sz="4000" b="1" dirty="0" smtClean="0"/>
              <a:t> </a:t>
            </a:r>
            <a:endParaRPr lang="en-US" altLang="en-US" sz="4000" b="1" dirty="0" smtClean="0"/>
          </a:p>
        </p:txBody>
      </p:sp>
      <p:pic>
        <p:nvPicPr>
          <p:cNvPr id="5123" name="Picture 4" descr="Global-Healthcare-Knowledge-System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4075" y="2235200"/>
            <a:ext cx="5184775" cy="2849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395288" y="5877272"/>
            <a:ext cx="8353425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dirty="0" err="1" smtClean="0"/>
              <a:t>Adaptado</a:t>
            </a:r>
            <a:r>
              <a:rPr lang="en-GB" altLang="en-US" sz="1600" dirty="0" smtClean="0"/>
              <a:t> de Fiona </a:t>
            </a:r>
            <a:r>
              <a:rPr lang="en-GB" altLang="en-US" sz="1600" dirty="0" err="1"/>
              <a:t>Godlee</a:t>
            </a:r>
            <a:r>
              <a:rPr lang="en-GB" altLang="en-US" sz="1600" dirty="0"/>
              <a:t>, Neil </a:t>
            </a:r>
            <a:r>
              <a:rPr lang="en-GB" altLang="en-US" sz="1600" dirty="0" err="1"/>
              <a:t>Pakenham</a:t>
            </a:r>
            <a:r>
              <a:rPr lang="en-GB" altLang="en-US" sz="1600" dirty="0"/>
              <a:t>-Walsh </a:t>
            </a:r>
            <a:r>
              <a:rPr lang="en-GB" altLang="en-US" sz="1600" i="1" dirty="0"/>
              <a:t>et al.</a:t>
            </a:r>
            <a:r>
              <a:rPr lang="en-GB" altLang="en-US" sz="1600" dirty="0"/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dirty="0"/>
              <a:t>Can we achieve health information for all by 2015?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 i="1" dirty="0"/>
              <a:t>The Lancet,</a:t>
            </a:r>
            <a:r>
              <a:rPr lang="en-GB" altLang="en-US" sz="1600" b="1" dirty="0"/>
              <a:t> 2004; </a:t>
            </a:r>
            <a:r>
              <a:rPr lang="en-US" altLang="en-US" sz="1600" b="1" dirty="0"/>
              <a:t>364:295-300</a:t>
            </a:r>
            <a:r>
              <a:rPr lang="en-US" altLang="en-US" sz="1600" dirty="0"/>
              <a:t>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190579" y="1845608"/>
            <a:ext cx="4762842" cy="36933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HN" dirty="0" smtClean="0"/>
              <a:t>Comprendiendo la necesidad de información</a:t>
            </a:r>
            <a:endParaRPr lang="es-HN" dirty="0"/>
          </a:p>
        </p:txBody>
      </p:sp>
      <p:sp>
        <p:nvSpPr>
          <p:cNvPr id="3" name="2 CuadroTexto"/>
          <p:cNvSpPr txBox="1"/>
          <p:nvPr/>
        </p:nvSpPr>
        <p:spPr>
          <a:xfrm>
            <a:off x="7352556" y="2029490"/>
            <a:ext cx="1691680" cy="147732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HN" dirty="0" smtClean="0"/>
              <a:t>Llevando a cabo y publicando investigación para la salud</a:t>
            </a:r>
            <a:endParaRPr lang="es-HN" dirty="0"/>
          </a:p>
        </p:txBody>
      </p:sp>
      <p:sp>
        <p:nvSpPr>
          <p:cNvPr id="4" name="3 CuadroTexto"/>
          <p:cNvSpPr txBox="1"/>
          <p:nvPr/>
        </p:nvSpPr>
        <p:spPr>
          <a:xfrm>
            <a:off x="7352556" y="3933056"/>
            <a:ext cx="1691680" cy="1200329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HN" dirty="0" smtClean="0"/>
              <a:t>Produciendo revisiones sistemáticas y guías</a:t>
            </a:r>
            <a:endParaRPr lang="es-HN" dirty="0"/>
          </a:p>
        </p:txBody>
      </p:sp>
      <p:sp>
        <p:nvSpPr>
          <p:cNvPr id="5" name="4 CuadroTexto"/>
          <p:cNvSpPr txBox="1"/>
          <p:nvPr/>
        </p:nvSpPr>
        <p:spPr>
          <a:xfrm>
            <a:off x="251520" y="4317196"/>
            <a:ext cx="1728440" cy="1200329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HN" dirty="0" smtClean="0"/>
              <a:t>Produciendo materiales de enseñanza y referencia </a:t>
            </a:r>
            <a:endParaRPr lang="es-HN" dirty="0"/>
          </a:p>
        </p:txBody>
      </p:sp>
      <p:sp>
        <p:nvSpPr>
          <p:cNvPr id="6" name="5 CuadroTexto"/>
          <p:cNvSpPr txBox="1"/>
          <p:nvPr/>
        </p:nvSpPr>
        <p:spPr>
          <a:xfrm>
            <a:off x="251520" y="2554248"/>
            <a:ext cx="1512415" cy="92333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HN" dirty="0" smtClean="0"/>
              <a:t>Haciendo la información disponible</a:t>
            </a:r>
            <a:endParaRPr lang="es-HN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hifa2015.org/wp-content/uploads/ScreenHunter_01-May.-14-08.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8037618" cy="327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754" y="24867"/>
            <a:ext cx="8229600" cy="5715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en-GB" altLang="en-US" sz="4000" b="1" dirty="0" err="1" smtClean="0"/>
              <a:t>Estrategia</a:t>
            </a:r>
            <a:r>
              <a:rPr lang="en-GB" altLang="en-US" sz="4000" b="1" dirty="0" smtClean="0"/>
              <a:t> de HIFA</a:t>
            </a:r>
            <a:endParaRPr lang="en-US" altLang="en-US" sz="4000" b="1" dirty="0" smtClean="0"/>
          </a:p>
        </p:txBody>
      </p:sp>
      <p:sp>
        <p:nvSpPr>
          <p:cNvPr id="2" name="1 CuadroTexto"/>
          <p:cNvSpPr txBox="1"/>
          <p:nvPr/>
        </p:nvSpPr>
        <p:spPr>
          <a:xfrm>
            <a:off x="1115616" y="5476582"/>
            <a:ext cx="2993127" cy="36933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HN" dirty="0" smtClean="0"/>
              <a:t>Compartiendo experiencias</a:t>
            </a:r>
            <a:endParaRPr lang="es-HN" dirty="0"/>
          </a:p>
        </p:txBody>
      </p:sp>
      <p:sp>
        <p:nvSpPr>
          <p:cNvPr id="3" name="2 CuadroTexto"/>
          <p:cNvSpPr txBox="1"/>
          <p:nvPr/>
        </p:nvSpPr>
        <p:spPr>
          <a:xfrm>
            <a:off x="3088915" y="703729"/>
            <a:ext cx="2039656" cy="1754326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HN" b="1" dirty="0" smtClean="0"/>
              <a:t>Acción</a:t>
            </a:r>
            <a:r>
              <a:rPr lang="es-HN" dirty="0" smtClean="0"/>
              <a:t>:</a:t>
            </a:r>
          </a:p>
          <a:p>
            <a:r>
              <a:rPr lang="es-HN" dirty="0" smtClean="0"/>
              <a:t>Aumento de la efectividad de los servicios de información a nivel global</a:t>
            </a:r>
            <a:endParaRPr lang="es-HN" dirty="0"/>
          </a:p>
        </p:txBody>
      </p:sp>
      <p:sp>
        <p:nvSpPr>
          <p:cNvPr id="5" name="4 CuadroTexto"/>
          <p:cNvSpPr txBox="1"/>
          <p:nvPr/>
        </p:nvSpPr>
        <p:spPr>
          <a:xfrm>
            <a:off x="175930" y="980728"/>
            <a:ext cx="1159292" cy="1200329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HN" dirty="0" smtClean="0"/>
              <a:t>HIFA</a:t>
            </a:r>
          </a:p>
          <a:p>
            <a:r>
              <a:rPr lang="es-HN" dirty="0" smtClean="0"/>
              <a:t>Foros</a:t>
            </a:r>
          </a:p>
          <a:p>
            <a:r>
              <a:rPr lang="es-HN" dirty="0" smtClean="0"/>
              <a:t>Voces</a:t>
            </a:r>
          </a:p>
          <a:p>
            <a:r>
              <a:rPr lang="es-HN" dirty="0" smtClean="0"/>
              <a:t>Abogacía</a:t>
            </a:r>
            <a:endParaRPr lang="es-HN" dirty="0"/>
          </a:p>
        </p:txBody>
      </p:sp>
      <p:sp>
        <p:nvSpPr>
          <p:cNvPr id="6" name="5 CuadroTexto"/>
          <p:cNvSpPr txBox="1"/>
          <p:nvPr/>
        </p:nvSpPr>
        <p:spPr>
          <a:xfrm>
            <a:off x="6300192" y="971436"/>
            <a:ext cx="2276978" cy="36933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HN" dirty="0" smtClean="0"/>
              <a:t>Metas HIFA 1-5</a:t>
            </a:r>
            <a:endParaRPr lang="es-HN" dirty="0"/>
          </a:p>
        </p:txBody>
      </p:sp>
      <p:sp>
        <p:nvSpPr>
          <p:cNvPr id="7" name="6 CuadroTexto"/>
          <p:cNvSpPr txBox="1"/>
          <p:nvPr/>
        </p:nvSpPr>
        <p:spPr>
          <a:xfrm>
            <a:off x="6633064" y="5419418"/>
            <a:ext cx="1628906" cy="1323439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HN" sz="1600" dirty="0" smtClean="0"/>
              <a:t>Visión HIFA</a:t>
            </a:r>
          </a:p>
          <a:p>
            <a:r>
              <a:rPr lang="es-HN" sz="1600" dirty="0" smtClean="0"/>
              <a:t>Información sobre cuidados de salud para todos</a:t>
            </a:r>
            <a:endParaRPr lang="es-HN" sz="1600" dirty="0"/>
          </a:p>
        </p:txBody>
      </p:sp>
    </p:spTree>
    <p:extLst>
      <p:ext uri="{BB962C8B-B14F-4D97-AF65-F5344CB8AC3E}">
        <p14:creationId xmlns:p14="http://schemas.microsoft.com/office/powerpoint/2010/main" val="201694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1271</TotalTime>
  <Words>880</Words>
  <Application>Microsoft Office PowerPoint</Application>
  <PresentationFormat>Presentación en pantalla (4:3)</PresentationFormat>
  <Paragraphs>153</Paragraphs>
  <Slides>28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29" baseType="lpstr">
      <vt:lpstr>Default Design</vt:lpstr>
      <vt:lpstr>Presentación de PowerPoint</vt:lpstr>
      <vt:lpstr>Presentación de PowerPoint</vt:lpstr>
      <vt:lpstr>La Visión de HIFA: “Cada persona y cada trabajador de salud tendran acceso a la informacion sobre cuidados de la salud que necesitan para proteger su propia salud y la salud de aquellos por quienes son responsables”</vt:lpstr>
      <vt:lpstr>Por qué es necesaria HIFA?</vt:lpstr>
      <vt:lpstr>Por qué es necesaria HIFA?</vt:lpstr>
      <vt:lpstr>Ejemplos (1)</vt:lpstr>
      <vt:lpstr>Ejemplos (2)</vt:lpstr>
      <vt:lpstr>Sistema Global de Conocimiento sobre Cuidados de Salud </vt:lpstr>
      <vt:lpstr>Presentación de PowerPoint</vt:lpstr>
      <vt:lpstr>Presentación de PowerPoint</vt:lpstr>
      <vt:lpstr>Foro HIFA  Membresia</vt:lpstr>
      <vt:lpstr>Foro CHIFA (Salud Infantil) Membresia</vt:lpstr>
      <vt:lpstr>Foro HIFA-Portugués Membresía</vt:lpstr>
      <vt:lpstr>HIFA-EVIPNet-Francesa Membresía</vt:lpstr>
      <vt:lpstr>Foro HIFA-Zambia Membresia</vt:lpstr>
      <vt:lpstr>Personas que mueren por falta de conocimiento</vt:lpstr>
      <vt:lpstr>Coordinación</vt:lpstr>
      <vt:lpstr>Representación de HIFA ante los países</vt:lpstr>
      <vt:lpstr>Representación de HIFA a nivel de país</vt:lpstr>
      <vt:lpstr>Presentación de PowerPoint</vt:lpstr>
      <vt:lpstr>HIFA en Centro América, julio 2015</vt:lpstr>
      <vt:lpstr>Presentación de PowerPoint</vt:lpstr>
      <vt:lpstr>Colaboración HIFA-OMS sobre Cambio de Tareas para la Salud Materna y Neonatal</vt:lpstr>
      <vt:lpstr>Ejemplo: Ebola</vt:lpstr>
      <vt:lpstr>Evaluación de HIFA2015</vt:lpstr>
      <vt:lpstr>Como puedes participar</vt:lpstr>
      <vt:lpstr>Presentación de PowerPoint</vt:lpstr>
      <vt:lpstr>Lectura recomendada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neilpw</dc:creator>
  <cp:lastModifiedBy>rafael</cp:lastModifiedBy>
  <cp:revision>120</cp:revision>
  <dcterms:created xsi:type="dcterms:W3CDTF">2010-12-05T09:20:06Z</dcterms:created>
  <dcterms:modified xsi:type="dcterms:W3CDTF">2015-07-16T20:35:35Z</dcterms:modified>
</cp:coreProperties>
</file>